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257" r:id="rId2"/>
    <p:sldId id="565" r:id="rId3"/>
    <p:sldId id="568" r:id="rId4"/>
    <p:sldId id="566" r:id="rId5"/>
    <p:sldId id="501" r:id="rId6"/>
    <p:sldId id="503" r:id="rId7"/>
    <p:sldId id="560" r:id="rId8"/>
    <p:sldId id="567" r:id="rId9"/>
    <p:sldId id="507" r:id="rId10"/>
    <p:sldId id="463" r:id="rId11"/>
    <p:sldId id="497" r:id="rId12"/>
    <p:sldId id="561" r:id="rId13"/>
    <p:sldId id="492" r:id="rId14"/>
    <p:sldId id="546" r:id="rId15"/>
    <p:sldId id="569" r:id="rId16"/>
    <p:sldId id="3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4303" autoAdjust="0"/>
  </p:normalViewPr>
  <p:slideViewPr>
    <p:cSldViewPr>
      <p:cViewPr>
        <p:scale>
          <a:sx n="96" d="100"/>
          <a:sy n="96" d="100"/>
        </p:scale>
        <p:origin x="-2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F1D2B-C5E6-4847-8833-146C2425CE21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24871-68E3-42B1-8BF4-7391BACD0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3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3%D0%B8%D0%BF%D0%B5%D1%80%D0%B8%D0%BD%D1%81%D1%83%D0%BB%D0%B8%D0%BD%D0%B5%D0%BC%D0%B8%D1%8F&amp;action=edit&amp;redlink=1" TargetMode="External"/><Relationship Id="rId3" Type="http://schemas.openxmlformats.org/officeDocument/2006/relationships/hyperlink" Target="https://ru.wikipedia.org/wiki/%D0%9C%D0%B5%D1%82%D0%B0%D0%B1%D0%BE%D0%BB%D0%B8%D0%B7%D0%BC" TargetMode="External"/><Relationship Id="rId7" Type="http://schemas.openxmlformats.org/officeDocument/2006/relationships/hyperlink" Target="https://ru.wikipedia.org/wiki/%D0%98%D0%BD%D1%81%D1%83%D0%BB%D0%B8%D0%BD" TargetMode="External"/><Relationship Id="rId12" Type="http://schemas.openxmlformats.org/officeDocument/2006/relationships/hyperlink" Target="https://ru.wikipedia.org/wiki/%D0%90%D1%80%D1%82%D0%B5%D1%80%D0%B8%D0%B0%D0%BB%D1%8C%D0%BD%D0%B0%D1%8F_%D0%B3%D0%B8%D0%BF%D0%B5%D1%80%D1%82%D0%B5%D0%BD%D0%B7%D0%B8%D1%8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6%D0%B8%D1%80" TargetMode="External"/><Relationship Id="rId11" Type="http://schemas.openxmlformats.org/officeDocument/2006/relationships/hyperlink" Target="https://ru.wikipedia.org/wiki/%D0%9F%D1%83%D1%80%D0%B8%D0%BD" TargetMode="External"/><Relationship Id="rId5" Type="http://schemas.openxmlformats.org/officeDocument/2006/relationships/hyperlink" Target="https://ru.wikipedia.org/wiki/%D0%98%D0%BD%D1%81%D1%83%D0%BB%D0%B8%D0%BD%D0%BE%D1%80%D0%B5%D0%B7%D0%B8%D1%81%D1%82%D0%B5%D0%BD%D1%82%D0%BD%D0%BE%D1%81%D1%82%D1%8C" TargetMode="External"/><Relationship Id="rId10" Type="http://schemas.openxmlformats.org/officeDocument/2006/relationships/hyperlink" Target="https://ru.wikipedia.org/wiki/%D0%9B%D0%B8%D0%BF%D0%B8%D0%B4%D1%8B" TargetMode="External"/><Relationship Id="rId4" Type="http://schemas.openxmlformats.org/officeDocument/2006/relationships/hyperlink" Target="https://ru.wikipedia.org/wiki/%D0%A1%D0%B8%D0%BD%D0%B4%D1%80%D0%BE%D0%BC" TargetMode="External"/><Relationship Id="rId9" Type="http://schemas.openxmlformats.org/officeDocument/2006/relationships/hyperlink" Target="https://ru.wikipedia.org/wiki/%D0%A3%D0%B3%D0%BB%D0%B5%D0%B2%D0%BE%D0%B4%D1%8B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0C2A1-B990-476F-931A-BE8C969D82A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8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 dirty="0" smtClean="0">
                <a:cs typeface="Arial" charset="0"/>
              </a:rPr>
              <a:t>*- </a:t>
            </a:r>
            <a:r>
              <a:rPr lang="ru-RU" altLang="ru-RU" dirty="0" smtClean="0">
                <a:cs typeface="Arial" charset="0"/>
              </a:rPr>
              <a:t>у </a:t>
            </a:r>
            <a:r>
              <a:rPr lang="ru-RU" altLang="ru-RU" dirty="0" err="1" smtClean="0">
                <a:cs typeface="Arial" charset="0"/>
              </a:rPr>
              <a:t>метформина</a:t>
            </a:r>
            <a:r>
              <a:rPr lang="ru-RU" altLang="ru-RU" dirty="0" smtClean="0">
                <a:cs typeface="Arial" charset="0"/>
              </a:rPr>
              <a:t> нет показаний для лечения ожирения в инструкции по применению </a:t>
            </a:r>
          </a:p>
          <a:p>
            <a:r>
              <a:rPr lang="ru-RU" altLang="ru-RU" dirty="0" smtClean="0">
                <a:cs typeface="Arial" charset="0"/>
              </a:rPr>
              <a:t>Первым этапом лечения является достижение минимизации патологического влияния избытка жировой ткани на гомеостаз. Без этого попытки восстановления репродуктивной функции часто не приводят к успеху. Единственным </a:t>
            </a:r>
            <a:r>
              <a:rPr lang="ru-RU" altLang="ru-RU" dirty="0" err="1" smtClean="0">
                <a:cs typeface="Arial" charset="0"/>
              </a:rPr>
              <a:t>патогенетически</a:t>
            </a:r>
            <a:r>
              <a:rPr lang="ru-RU" altLang="ru-RU" dirty="0" smtClean="0">
                <a:cs typeface="Arial" charset="0"/>
              </a:rPr>
              <a:t> обоснованным вариантом решения этой задачи может быть снижение суммарной  массы жировой ткани.</a:t>
            </a:r>
          </a:p>
          <a:p>
            <a:endParaRPr lang="ru-RU" altLang="ru-RU" dirty="0" smtClean="0">
              <a:cs typeface="Arial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424F74-D597-4AC4-90D0-63493CFBE9F9}" type="slidenum">
              <a:rPr lang="en-US" altLang="ru-RU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14</a:t>
            </a:fld>
            <a:endParaRPr lang="en-US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9775" cy="3413125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9" y="4354427"/>
            <a:ext cx="5032375" cy="413017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Орлистат избирательно и не системно ингибирует гидролиз ТГ в просвете желудка и тонкого кишечника посредством ковалентного связывания с активными сериновыми остатками желудочных и панкреатических липаз. 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Мультицентровое</a:t>
            </a:r>
            <a:r>
              <a:rPr lang="ru-RU" dirty="0" smtClean="0"/>
              <a:t> </a:t>
            </a:r>
            <a:r>
              <a:rPr lang="ru-RU" dirty="0" err="1" smtClean="0"/>
              <a:t>исследвоание</a:t>
            </a:r>
            <a:r>
              <a:rPr lang="ru-RU" dirty="0" smtClean="0"/>
              <a:t> проведено в 21</a:t>
            </a:r>
            <a:r>
              <a:rPr lang="ru-RU" baseline="0" dirty="0" smtClean="0"/>
              <a:t>  исследовательском </a:t>
            </a:r>
            <a:r>
              <a:rPr lang="ru-RU" baseline="0" dirty="0" err="1" smtClean="0"/>
              <a:t>фр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англии</a:t>
            </a:r>
            <a:r>
              <a:rPr lang="ru-RU" baseline="0" dirty="0" smtClean="0"/>
              <a:t>, Бельгии Канады . Прошу обратить внимание, что на </a:t>
            </a:r>
            <a:r>
              <a:rPr lang="ru-RU" baseline="0" dirty="0" err="1" smtClean="0"/>
              <a:t>метфомине</a:t>
            </a:r>
            <a:r>
              <a:rPr lang="ru-RU" baseline="0" dirty="0" smtClean="0"/>
              <a:t> – практически не произошло снижение веса.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24871-68E3-42B1-8BF4-7391BACD08B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24871-68E3-42B1-8BF4-7391BACD08B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5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24871-68E3-42B1-8BF4-7391BACD08B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Вспомним,</a:t>
            </a:r>
            <a:r>
              <a:rPr lang="ru-RU" baseline="0" dirty="0" smtClean="0"/>
              <a:t> что такое метаболический синдром и некоторые другие понятия. </a:t>
            </a:r>
            <a:r>
              <a:rPr lang="ru-RU" b="1" dirty="0" err="1" smtClean="0"/>
              <a:t>Метаболи́ческий</a:t>
            </a:r>
            <a:r>
              <a:rPr lang="ru-RU" b="1" dirty="0" smtClean="0"/>
              <a:t> </a:t>
            </a:r>
            <a:r>
              <a:rPr lang="ru-RU" b="1" dirty="0" err="1" smtClean="0"/>
              <a:t>синдро́м</a:t>
            </a:r>
            <a:r>
              <a:rPr lang="ru-RU" dirty="0" smtClean="0"/>
              <a:t> (МС) (синонимы: </a:t>
            </a:r>
            <a:r>
              <a:rPr lang="ru-RU" dirty="0" smtClean="0">
                <a:hlinkClick r:id="rId3" tooltip="Метаболизм"/>
              </a:rPr>
              <a:t>метаболический</a:t>
            </a:r>
            <a:r>
              <a:rPr lang="ru-RU" dirty="0" smtClean="0"/>
              <a:t> </a:t>
            </a:r>
            <a:r>
              <a:rPr lang="ru-RU" dirty="0" smtClean="0">
                <a:hlinkClick r:id="rId4" tooltip="Синдром"/>
              </a:rPr>
              <a:t>синдром</a:t>
            </a:r>
            <a:r>
              <a:rPr lang="ru-RU" dirty="0" smtClean="0"/>
              <a:t> X, синдром </a:t>
            </a:r>
            <a:r>
              <a:rPr lang="ru-RU" dirty="0" err="1" smtClean="0"/>
              <a:t>Reaven</a:t>
            </a:r>
            <a:r>
              <a:rPr lang="ru-RU" dirty="0" smtClean="0"/>
              <a:t>, синдром </a:t>
            </a:r>
            <a:r>
              <a:rPr lang="ru-RU" dirty="0" smtClean="0">
                <a:hlinkClick r:id="rId5" tooltip="Инсулинорезистентность"/>
              </a:rPr>
              <a:t>резистентности к инсулину</a:t>
            </a:r>
            <a:r>
              <a:rPr lang="ru-RU" dirty="0" smtClean="0"/>
              <a:t>) — увеличение массы висцерального </a:t>
            </a:r>
            <a:r>
              <a:rPr lang="ru-RU" dirty="0" smtClean="0">
                <a:hlinkClick r:id="rId6" tooltip="Жир"/>
              </a:rPr>
              <a:t>жира</a:t>
            </a:r>
            <a:r>
              <a:rPr lang="ru-RU" dirty="0" smtClean="0"/>
              <a:t>, снижение чувствительности периферических тканей к </a:t>
            </a:r>
            <a:r>
              <a:rPr lang="ru-RU" dirty="0" smtClean="0">
                <a:hlinkClick r:id="rId7" tooltip="Инсулин"/>
              </a:rPr>
              <a:t>инсулину</a:t>
            </a:r>
            <a:r>
              <a:rPr lang="ru-RU" dirty="0" smtClean="0"/>
              <a:t> и </a:t>
            </a:r>
            <a:r>
              <a:rPr lang="ru-RU" dirty="0" err="1" smtClean="0">
                <a:hlinkClick r:id="rId8" tooltip="Гиперинсулинемия (страница отсутствует)"/>
              </a:rPr>
              <a:t>гиперинсулинемия</a:t>
            </a:r>
            <a:r>
              <a:rPr lang="ru-RU" dirty="0" smtClean="0"/>
              <a:t>, которые нарушают </a:t>
            </a:r>
            <a:r>
              <a:rPr lang="ru-RU" dirty="0" smtClean="0">
                <a:hlinkClick r:id="rId9" tooltip="Углеводы"/>
              </a:rPr>
              <a:t>углеводный</a:t>
            </a:r>
            <a:r>
              <a:rPr lang="ru-RU" dirty="0" smtClean="0"/>
              <a:t>, </a:t>
            </a:r>
            <a:r>
              <a:rPr lang="ru-RU" dirty="0" smtClean="0">
                <a:hlinkClick r:id="rId10" tooltip="Липиды"/>
              </a:rPr>
              <a:t>липидный</a:t>
            </a:r>
            <a:r>
              <a:rPr lang="ru-RU" dirty="0" smtClean="0"/>
              <a:t>, </a:t>
            </a:r>
            <a:r>
              <a:rPr lang="ru-RU" dirty="0" smtClean="0">
                <a:hlinkClick r:id="rId11" tooltip="Пурин"/>
              </a:rPr>
              <a:t>пуриновый</a:t>
            </a:r>
            <a:r>
              <a:rPr lang="ru-RU" dirty="0" smtClean="0"/>
              <a:t> обмен, а также </a:t>
            </a:r>
            <a:r>
              <a:rPr lang="ru-RU" dirty="0" smtClean="0">
                <a:hlinkClick r:id="rId12" tooltip="Артериальная гипертензия"/>
              </a:rPr>
              <a:t>артериальная гипертензия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24871-68E3-42B1-8BF4-7391BACD08B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8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настоящее время изучение </a:t>
            </a:r>
            <a:r>
              <a:rPr lang="ru-RU" dirty="0" err="1" smtClean="0">
                <a:effectLst/>
              </a:rPr>
              <a:t>нейробиологии</a:t>
            </a:r>
            <a:r>
              <a:rPr lang="ru-RU" dirty="0" smtClean="0">
                <a:effectLst/>
              </a:rPr>
              <a:t> ожирения показало — у лиц, страдающих ожирением, активность симпатической нервной системы в кровеносных сосудах почек и скелетной мускулатуры увеличена, что подтверждает нейрогенный характер АГ при ожирении. Активация симпатоадреналовой системы при избыточной массе тела в основном является следствием ИР, в результате уменьшения плотности инсулиновых рецепторов на увеличенных в размерах и количественно </a:t>
            </a:r>
            <a:r>
              <a:rPr lang="ru-RU" dirty="0" err="1" smtClean="0">
                <a:effectLst/>
              </a:rPr>
              <a:t>адипоцитах</a:t>
            </a:r>
            <a:r>
              <a:rPr lang="ru-RU" dirty="0" smtClean="0">
                <a:effectLst/>
              </a:rPr>
              <a:t>. Повышение тонуса симпатоадреналовой системы сопровождается активацией РААС  (ренин-</a:t>
            </a:r>
            <a:r>
              <a:rPr lang="ru-RU" dirty="0" err="1" smtClean="0">
                <a:effectLst/>
              </a:rPr>
              <a:t>ангиотензин</a:t>
            </a:r>
            <a:r>
              <a:rPr lang="ru-RU" dirty="0" smtClean="0">
                <a:effectLst/>
              </a:rPr>
              <a:t>-</a:t>
            </a:r>
            <a:r>
              <a:rPr lang="ru-RU" dirty="0" err="1" smtClean="0">
                <a:effectLst/>
              </a:rPr>
              <a:t>альдостероновой</a:t>
            </a:r>
            <a:r>
              <a:rPr lang="ru-RU" dirty="0" smtClean="0">
                <a:effectLst/>
              </a:rPr>
              <a:t> системы ), что суммарно ведет к повышению артериального давления (АД) (рис. 1). ИР характеризуется отсутствием ночного снижения АД (</a:t>
            </a:r>
            <a:r>
              <a:rPr lang="ru-RU" dirty="0" err="1" smtClean="0">
                <a:effectLst/>
              </a:rPr>
              <a:t>Non-Dipper</a:t>
            </a:r>
            <a:r>
              <a:rPr lang="ru-RU" dirty="0" smtClean="0">
                <a:effectLst/>
              </a:rPr>
              <a:t>), что также клинически подтверждает патологическое повышение симпатического тонуса при висцеральном ожирении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24871-68E3-42B1-8BF4-7391BACD08B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24871-68E3-42B1-8BF4-7391BACD08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8DFC4-5BD0-4441-AEF5-8F15A5F93F6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0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Частота и тяжесть сопряженных с ожирением нарушений и заболеваний зависят не только от степени ожирения (ИМТ), но и особенностей отложения жировой ткани в организме. Еще в 1947 году J. </a:t>
            </a:r>
            <a:r>
              <a:rPr lang="ru-RU" dirty="0" err="1" smtClean="0"/>
              <a:t>Vague</a:t>
            </a:r>
            <a:r>
              <a:rPr lang="ru-RU" dirty="0" smtClean="0"/>
              <a:t> описал два типа отложения жира – центральное (</a:t>
            </a:r>
            <a:r>
              <a:rPr lang="ru-RU" dirty="0" err="1" smtClean="0"/>
              <a:t>андроидное</a:t>
            </a:r>
            <a:r>
              <a:rPr lang="ru-RU" dirty="0" smtClean="0"/>
              <a:t>) и периферическое (</a:t>
            </a:r>
            <a:r>
              <a:rPr lang="ru-RU" dirty="0" err="1" smtClean="0"/>
              <a:t>гиноидное</a:t>
            </a:r>
            <a:r>
              <a:rPr lang="ru-RU" dirty="0" smtClean="0"/>
              <a:t>). При </a:t>
            </a:r>
            <a:r>
              <a:rPr lang="ru-RU" dirty="0" err="1" smtClean="0"/>
              <a:t>андроидном</a:t>
            </a:r>
            <a:r>
              <a:rPr lang="ru-RU" dirty="0" smtClean="0"/>
              <a:t> ожирении (висцеральном, абдоминальном, в форме «яблока») жировая ткань откладывается преимущественно в верхних 2/3 туловища (в области живота). При </a:t>
            </a:r>
            <a:r>
              <a:rPr lang="ru-RU" dirty="0" err="1" smtClean="0"/>
              <a:t>гиноидном</a:t>
            </a:r>
            <a:r>
              <a:rPr lang="ru-RU" dirty="0" smtClean="0"/>
              <a:t> ожирении (женском, в форме «груши») отложение жира происходит  преимущественно в нижних отделах, на бедрах и ягодицах. Для определения  типа ожирения и сопутствующего риска измеряют окружность талии (ОТ) и вычисляют отношения окружность талии/окружность бедер (ОТБ). Окружность талии более 80 см и отношение окружности талии к окружности бедер у женщин более 0,85 указывает на </a:t>
            </a:r>
            <a:r>
              <a:rPr lang="ru-RU" dirty="0" err="1" smtClean="0"/>
              <a:t>андроидный</a:t>
            </a:r>
            <a:r>
              <a:rPr lang="ru-RU" dirty="0" smtClean="0"/>
              <a:t> тип ожирения. Клиническая практика показывает, что значительных степеней ожирения обычно достигают женщины, имеющие </a:t>
            </a:r>
            <a:r>
              <a:rPr lang="ru-RU" dirty="0" err="1" smtClean="0"/>
              <a:t>феминный</a:t>
            </a:r>
            <a:r>
              <a:rPr lang="ru-RU" dirty="0" smtClean="0"/>
              <a:t> тип отложения жира, тогда как при абдоминальном типе подавляющее число пациенток имеет не более чем II степень ожирения. Установлена четкая корреляция между степенью развития висцеральной жировой ткани и величиной окружности талии (ОТ) (26). Избыточное накопление абдоминальной жировой ткани, как правило, в большей степени сопровождается метаболическими нарушениями и в значительной мере увеличивает риск развития артериальной гипертензии, атеросклероза, ИБС, сахарного диабета 2 типа.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416E-AE8E-445A-9E8D-47537FBA3B8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9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1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70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0"/>
            <a:ext cx="7358063" cy="347364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473" dirty="0" err="1"/>
              <a:t>Текст</a:t>
            </a:r>
            <a:r>
              <a:rPr sz="5473" dirty="0"/>
              <a:t> </a:t>
            </a:r>
            <a:r>
              <a:rPr sz="5473" dirty="0" err="1"/>
              <a:t>заголовка</a:t>
            </a:r>
            <a:endParaRPr sz="5473"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25092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38"/>
            </a:lvl1pPr>
            <a:lvl2pPr marL="0" indent="0" algn="ctr">
              <a:spcBef>
                <a:spcPts val="0"/>
              </a:spcBef>
              <a:buSzTx/>
              <a:buNone/>
              <a:defRPr sz="2138"/>
            </a:lvl2pPr>
            <a:lvl3pPr marL="0" indent="0" algn="ctr">
              <a:spcBef>
                <a:spcPts val="0"/>
              </a:spcBef>
              <a:buSzTx/>
              <a:buNone/>
              <a:defRPr sz="2138"/>
            </a:lvl3pPr>
            <a:lvl4pPr marL="0" indent="0" algn="ctr">
              <a:spcBef>
                <a:spcPts val="0"/>
              </a:spcBef>
              <a:buSzTx/>
              <a:buNone/>
              <a:defRPr sz="2138"/>
            </a:lvl4pPr>
            <a:lvl5pPr marL="0" indent="0" algn="ctr">
              <a:spcBef>
                <a:spcPts val="0"/>
              </a:spcBef>
              <a:buSzTx/>
              <a:buNone/>
              <a:defRPr sz="2138"/>
            </a:lvl5pPr>
          </a:lstStyle>
          <a:p>
            <a:pPr lvl="0">
              <a:defRPr sz="1800"/>
            </a:pPr>
            <a:r>
              <a:rPr sz="2138" dirty="0" err="1"/>
              <a:t>Уровень</a:t>
            </a:r>
            <a:r>
              <a:rPr sz="2138" dirty="0"/>
              <a:t> </a:t>
            </a:r>
            <a:r>
              <a:rPr sz="2138" dirty="0" err="1"/>
              <a:t>текста</a:t>
            </a:r>
            <a:r>
              <a:rPr sz="2138" dirty="0"/>
              <a:t> 1</a:t>
            </a:r>
          </a:p>
          <a:p>
            <a:pPr lvl="1">
              <a:defRPr sz="1800"/>
            </a:pPr>
            <a:r>
              <a:rPr sz="2138" dirty="0" err="1"/>
              <a:t>Уровень</a:t>
            </a:r>
            <a:r>
              <a:rPr sz="2138" dirty="0"/>
              <a:t> </a:t>
            </a:r>
            <a:r>
              <a:rPr sz="2138" dirty="0" err="1"/>
              <a:t>текста</a:t>
            </a:r>
            <a:r>
              <a:rPr sz="2138" dirty="0"/>
              <a:t> 2</a:t>
            </a:r>
          </a:p>
          <a:p>
            <a:pPr lvl="2">
              <a:defRPr sz="1800"/>
            </a:pPr>
            <a:r>
              <a:rPr sz="2138" dirty="0" err="1"/>
              <a:t>Уровень</a:t>
            </a:r>
            <a:r>
              <a:rPr sz="2138" dirty="0"/>
              <a:t> </a:t>
            </a:r>
            <a:r>
              <a:rPr sz="2138" dirty="0" err="1"/>
              <a:t>текста</a:t>
            </a:r>
            <a:r>
              <a:rPr sz="2138" dirty="0"/>
              <a:t> 3</a:t>
            </a:r>
          </a:p>
          <a:p>
            <a:pPr lvl="3">
              <a:defRPr sz="1800"/>
            </a:pPr>
            <a:r>
              <a:rPr sz="2138" dirty="0" err="1"/>
              <a:t>Уровень</a:t>
            </a:r>
            <a:r>
              <a:rPr sz="2138" dirty="0"/>
              <a:t> </a:t>
            </a:r>
            <a:r>
              <a:rPr sz="2138" dirty="0" err="1"/>
              <a:t>текста</a:t>
            </a:r>
            <a:r>
              <a:rPr sz="2138" dirty="0"/>
              <a:t> 4</a:t>
            </a:r>
          </a:p>
          <a:p>
            <a:pPr lvl="4">
              <a:defRPr sz="1800"/>
            </a:pPr>
            <a:r>
              <a:rPr sz="2138" dirty="0" err="1"/>
              <a:t>Уровень</a:t>
            </a:r>
            <a:r>
              <a:rPr sz="2138" dirty="0"/>
              <a:t> </a:t>
            </a:r>
            <a:r>
              <a:rPr sz="2138" dirty="0" err="1"/>
              <a:t>текста</a:t>
            </a:r>
            <a:r>
              <a:rPr sz="2138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0360400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1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1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FE6F-3C4F-4246-96A3-5C8D5918E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96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F7AB1-E931-4ABA-922E-E01229A37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2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5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1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1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4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0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9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9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n-02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7"/>
            <a:fld id="{DCE63516-9AF2-4949-BAA2-B1E40B690B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77"/>
              <a:t>29.08.2016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7"/>
            <a:fld id="{F109B93D-A8D0-4950-86EF-DD5708CEA3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2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29" r:id="rId12"/>
    <p:sldLayoutId id="2147483744" r:id="rId13"/>
    <p:sldLayoutId id="2147483746" r:id="rId14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0958"/>
            <a:ext cx="2689078" cy="44295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2484012"/>
            <a:ext cx="53285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endParaRPr kumimoji="0" lang="en-US" sz="3000" b="1" i="0" u="none" strike="noStrike" kern="0" cap="none" spc="0" normalizeH="0" baseline="0" noProof="0" dirty="0">
              <a:ln w="1905"/>
              <a:solidFill>
                <a:srgbClr val="00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  <a:p>
            <a:pPr lvl="0" algn="ctr">
              <a:defRPr/>
            </a:pPr>
            <a:r>
              <a:rPr lang="ru-RU" sz="3200" b="1" dirty="0" smtClean="0">
                <a:solidFill>
                  <a:srgbClr val="1F497D"/>
                </a:solidFill>
              </a:rPr>
              <a:t>Ожирение – </a:t>
            </a:r>
            <a:r>
              <a:rPr lang="ru-RU" sz="3200" b="1" dirty="0" err="1" smtClean="0">
                <a:solidFill>
                  <a:srgbClr val="1F497D"/>
                </a:solidFill>
              </a:rPr>
              <a:t>мультидисциплинарная</a:t>
            </a:r>
            <a:r>
              <a:rPr lang="ru-RU" sz="3200" b="1" dirty="0" smtClean="0">
                <a:solidFill>
                  <a:srgbClr val="1F497D"/>
                </a:solidFill>
              </a:rPr>
              <a:t> проблема</a:t>
            </a:r>
            <a:endParaRPr kumimoji="0" lang="ru-RU" sz="3000" b="1" i="0" u="none" strike="noStrike" kern="0" cap="none" spc="0" normalizeH="0" baseline="0" noProof="0" dirty="0">
              <a:ln w="1905"/>
              <a:solidFill>
                <a:srgbClr val="00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 w="1905"/>
              <a:solidFill>
                <a:srgbClr val="00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32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4932" y="491641"/>
            <a:ext cx="7358063" cy="1293065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chemeClr val="tx2"/>
                </a:solidFill>
              </a:rPr>
              <a:t>Критерии постановки диагноза ожирение.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5435" y="2288763"/>
            <a:ext cx="5618767" cy="4164573"/>
          </a:xfrm>
        </p:spPr>
        <p:txBody>
          <a:bodyPr>
            <a:normAutofit lnSpcReduction="10000"/>
          </a:bodyPr>
          <a:lstStyle/>
          <a:p>
            <a:pPr marL="439821" indent="-439821" algn="l">
              <a:buAutoNum type="alphaUcPeriod"/>
            </a:pPr>
            <a:r>
              <a:rPr lang="ru-RU" sz="2700" b="1" dirty="0" smtClean="0"/>
              <a:t>ИМТ ≥ 30  - </a:t>
            </a:r>
            <a:r>
              <a:rPr lang="ru-RU" sz="2700" b="1" dirty="0" smtClean="0">
                <a:solidFill>
                  <a:srgbClr val="FF0000"/>
                </a:solidFill>
              </a:rPr>
              <a:t>основной критерий</a:t>
            </a:r>
          </a:p>
          <a:p>
            <a:pPr marL="439821" indent="-439821" algn="l">
              <a:buAutoNum type="alphaUcPeriod"/>
            </a:pPr>
            <a:r>
              <a:rPr lang="ru-RU" sz="2700" b="1" dirty="0" smtClean="0"/>
              <a:t>Обхват талии более 80 см у женщин и более 94 см у мужчин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smtClean="0"/>
              <a:t>– </a:t>
            </a:r>
            <a:r>
              <a:rPr lang="ru-RU" sz="2700" b="1" dirty="0" smtClean="0">
                <a:solidFill>
                  <a:srgbClr val="FF0000"/>
                </a:solidFill>
              </a:rPr>
              <a:t>дополнительный маркер</a:t>
            </a:r>
            <a:r>
              <a:rPr lang="ru-RU" sz="2700" b="1" dirty="0" smtClean="0"/>
              <a:t> </a:t>
            </a:r>
          </a:p>
          <a:p>
            <a:pPr marL="439821" indent="-439821" algn="l">
              <a:buAutoNum type="alphaUcPeriod"/>
            </a:pPr>
            <a:r>
              <a:rPr lang="ru-RU" sz="2700" b="1" dirty="0" smtClean="0"/>
              <a:t>Соотношение ОТ/ОБ – </a:t>
            </a:r>
            <a:r>
              <a:rPr lang="ru-RU" sz="2700" b="1" dirty="0" smtClean="0">
                <a:solidFill>
                  <a:srgbClr val="FF0000"/>
                </a:solidFill>
              </a:rPr>
              <a:t>маркер </a:t>
            </a:r>
            <a:r>
              <a:rPr lang="ru-RU" sz="2700" b="1" dirty="0" smtClean="0"/>
              <a:t>наличия </a:t>
            </a:r>
            <a:r>
              <a:rPr lang="ru-RU" sz="2700" b="1" u="sng" dirty="0" smtClean="0"/>
              <a:t>висцерального ожирения. </a:t>
            </a:r>
          </a:p>
          <a:p>
            <a:r>
              <a:rPr lang="ru-RU" sz="1700" b="1" dirty="0" smtClean="0"/>
              <a:t>Для </a:t>
            </a:r>
            <a:r>
              <a:rPr lang="ru-RU" sz="1700" b="1" dirty="0"/>
              <a:t>мужчин нормой</a:t>
            </a:r>
            <a:r>
              <a:rPr lang="ru-RU" sz="1700" dirty="0"/>
              <a:t> считается соотношение не превышающее </a:t>
            </a:r>
            <a:r>
              <a:rPr lang="ru-RU" sz="1700" b="1" dirty="0" smtClean="0"/>
              <a:t>0,95</a:t>
            </a:r>
            <a:r>
              <a:rPr lang="ru-RU" sz="1700" dirty="0" smtClean="0"/>
              <a:t>.</a:t>
            </a:r>
            <a:endParaRPr lang="ru-RU" sz="1700" dirty="0"/>
          </a:p>
          <a:p>
            <a:r>
              <a:rPr lang="ru-RU" sz="1700" b="1" dirty="0"/>
              <a:t>Для женщин нормой</a:t>
            </a:r>
            <a:r>
              <a:rPr lang="ru-RU" sz="1700" dirty="0"/>
              <a:t> считается соотношение не превышающее </a:t>
            </a:r>
            <a:r>
              <a:rPr lang="ru-RU" sz="1700" b="1" dirty="0" smtClean="0"/>
              <a:t>0,8.</a:t>
            </a:r>
          </a:p>
          <a:p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sz="1400" b="1" dirty="0" smtClean="0"/>
              <a:t>WHO.INT</a:t>
            </a:r>
            <a:endParaRPr lang="ru-RU" sz="1400" b="1" dirty="0" smtClean="0"/>
          </a:p>
          <a:p>
            <a:pPr algn="l"/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439821" indent="-439821" algn="l">
              <a:buAutoNum type="alphaUcPeriod"/>
            </a:pPr>
            <a:endParaRPr lang="ru-RU" sz="2736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52" y="1804485"/>
            <a:ext cx="2598043" cy="1940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4005064"/>
            <a:ext cx="3055976" cy="2476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074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314723"/>
            <a:ext cx="7643813" cy="107761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</a:rPr>
              <a:t>Типы ожирения и </a:t>
            </a:r>
            <a:r>
              <a:rPr lang="ru-RU" sz="2800" b="1" dirty="0" err="1">
                <a:solidFill>
                  <a:schemeClr val="tx2"/>
                </a:solidFill>
              </a:rPr>
              <a:t>инсулинорезистентность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92337"/>
            <a:ext cx="3744416" cy="1801732"/>
          </a:xfrm>
        </p:spPr>
        <p:txBody>
          <a:bodyPr rtlCol="0"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796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Центральный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796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796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андроидный</a:t>
            </a:r>
            <a:r>
              <a:rPr lang="ru-RU" sz="1796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тип яблока)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ru-RU" sz="1796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1796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ОТ/ОБ </a:t>
            </a:r>
            <a:r>
              <a:rPr lang="en-US" sz="1796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1796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0,85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1796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796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1796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80 см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en-US" sz="1796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1796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88% больных имеется ИР</a:t>
            </a:r>
            <a:endParaRPr lang="ru-RU" sz="1796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1" y="1392337"/>
            <a:ext cx="3664828" cy="2174480"/>
          </a:xfrm>
          <a:prstGeom prst="rect">
            <a:avLst/>
          </a:prstGeom>
          <a:noFill/>
        </p:spPr>
        <p:txBody>
          <a:bodyPr wrap="square" lIns="89193" tIns="44596" rIns="89193" bIns="44596">
            <a:spAutoFit/>
          </a:bodyPr>
          <a:lstStyle/>
          <a:p>
            <a:pPr algn="ctr">
              <a:defRPr/>
            </a:pPr>
            <a:r>
              <a:rPr lang="ru-RU" sz="1539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Периферический </a:t>
            </a:r>
          </a:p>
          <a:p>
            <a:pPr algn="ctr">
              <a:defRPr/>
            </a:pPr>
            <a:r>
              <a:rPr lang="ru-RU" sz="1539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539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гиноидный</a:t>
            </a:r>
            <a:r>
              <a:rPr lang="ru-RU" sz="1539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тип груши):</a:t>
            </a:r>
          </a:p>
          <a:p>
            <a:pPr algn="ctr">
              <a:defRPr/>
            </a:pPr>
            <a:endParaRPr lang="ru-RU" sz="1539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539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ОТ/ОБ </a:t>
            </a:r>
            <a:r>
              <a:rPr lang="en-US" sz="1539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1539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0,85</a:t>
            </a:r>
          </a:p>
          <a:p>
            <a:pPr marL="334469" indent="-334469" algn="ctr">
              <a:defRPr/>
            </a:pPr>
            <a:endParaRPr lang="ru-RU" sz="1539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34469" indent="-334469" algn="ctr">
              <a:defRPr/>
            </a:pPr>
            <a:r>
              <a:rPr lang="ru-RU" sz="1539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32% больных имеется ИР </a:t>
            </a:r>
          </a:p>
          <a:p>
            <a:pPr marL="334469" indent="-334469" algn="ctr">
              <a:lnSpc>
                <a:spcPct val="70000"/>
              </a:lnSpc>
              <a:spcBef>
                <a:spcPct val="20000"/>
              </a:spcBef>
              <a:defRPr/>
            </a:pPr>
            <a:endParaRPr lang="ru-RU" sz="1539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34469" indent="-334469"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1539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ru-RU" sz="1539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357" y="6199854"/>
            <a:ext cx="1595580" cy="261200"/>
          </a:xfrm>
          <a:prstGeom prst="rect">
            <a:avLst/>
          </a:prstGeom>
          <a:noFill/>
        </p:spPr>
        <p:txBody>
          <a:bodyPr wrap="none" lIns="89193" tIns="44596" rIns="89193" bIns="44596" rtlCol="0">
            <a:spAutoFit/>
          </a:bodyPr>
          <a:lstStyle/>
          <a:p>
            <a:r>
              <a:rPr lang="en-US" sz="1112" dirty="0"/>
              <a:t>http://www.who.int/ru/</a:t>
            </a:r>
            <a:endParaRPr lang="ru-RU" sz="1112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3089557"/>
            <a:ext cx="1929373" cy="274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9886" y="3157446"/>
            <a:ext cx="1864628" cy="27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картинки и графики_2-2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19626"/>
            <a:ext cx="1512168" cy="2195144"/>
          </a:xfrm>
          <a:prstGeom prst="rect">
            <a:avLst/>
          </a:prstGeom>
        </p:spPr>
      </p:pic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539552" y="1484784"/>
            <a:ext cx="3672408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B2F6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755576" y="1536492"/>
            <a:ext cx="3168352" cy="16584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46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B2F64"/>
                </a:solidFill>
                <a:latin typeface="Arial"/>
                <a:cs typeface="Arial"/>
              </a:rPr>
              <a:t>Нормализация липидного профиля</a:t>
            </a:r>
          </a:p>
          <a:p>
            <a:pPr algn="ctr">
              <a:lnSpc>
                <a:spcPct val="90000"/>
              </a:lnSpc>
            </a:pPr>
            <a:endParaRPr lang="ru-RU" sz="10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rgbClr val="0B2F64"/>
                </a:solidFill>
                <a:latin typeface="Arial"/>
                <a:cs typeface="Arial"/>
              </a:rPr>
              <a:t>Холестерин −10%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rgbClr val="0B2F64"/>
                </a:solidFill>
                <a:latin typeface="Arial"/>
                <a:cs typeface="Arial"/>
              </a:rPr>
              <a:t>ЛПНП −15%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rgbClr val="0B2F64"/>
                </a:solidFill>
                <a:latin typeface="Arial"/>
                <a:cs typeface="Arial"/>
              </a:rPr>
              <a:t>Триглицериды −30%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rgbClr val="0B2F64"/>
                </a:solidFill>
                <a:latin typeface="Arial"/>
                <a:cs typeface="Arial"/>
              </a:rPr>
              <a:t>ЛПВП + 8%</a:t>
            </a:r>
            <a:endParaRPr lang="en-US" sz="1600" baseline="30000" dirty="0">
              <a:solidFill>
                <a:srgbClr val="0B2F64"/>
              </a:solidFill>
              <a:latin typeface="Arial"/>
              <a:cs typeface="Arial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699792" y="5169977"/>
            <a:ext cx="3888432" cy="7986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B2F6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5220072" y="3645024"/>
            <a:ext cx="3348372" cy="12961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B2F6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539552" y="3645023"/>
            <a:ext cx="3672408" cy="1008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B2F6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5314397" y="1484784"/>
            <a:ext cx="3240360" cy="7200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B2F6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75556" y="260648"/>
            <a:ext cx="7992888" cy="1152128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ctr" defTabSz="9140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  <a:spcAft>
                <a:spcPct val="0"/>
              </a:spcAft>
              <a:tabLst>
                <a:tab pos="1708150" algn="l"/>
              </a:tabLst>
              <a:defRPr/>
            </a:pPr>
            <a:r>
              <a:rPr lang="ru-RU" sz="2400" b="1" dirty="0">
                <a:solidFill>
                  <a:srgbClr val="1F497D"/>
                </a:solidFill>
              </a:rPr>
              <a:t>СНИЖЕНИЕ ВЕСА НОРМАЛИЗУЕТ МЕТАБОЛИЧЕСКИЕ НАРУШЕНИЯ  И ПРИВОДИТ К  СНИЖЕНИЮ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tabLst>
                <a:tab pos="1708150" algn="l"/>
              </a:tabLst>
              <a:defRPr/>
            </a:pPr>
            <a:r>
              <a:rPr lang="ru-RU" sz="2400" b="1" dirty="0">
                <a:solidFill>
                  <a:srgbClr val="1F497D"/>
                </a:solidFill>
              </a:rPr>
              <a:t>РИСКА РАЗВИТИЯ ОСЛОЖНЕНИЙ1-5</a:t>
            </a:r>
          </a:p>
        </p:txBody>
      </p:sp>
      <p:sp>
        <p:nvSpPr>
          <p:cNvPr id="10" name="Прямоугольник 4"/>
          <p:cNvSpPr/>
          <p:nvPr/>
        </p:nvSpPr>
        <p:spPr>
          <a:xfrm>
            <a:off x="539552" y="5968592"/>
            <a:ext cx="648072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1. </a:t>
            </a:r>
            <a:r>
              <a:rPr lang="en-US" sz="700" i="1" dirty="0" smtClean="0">
                <a:solidFill>
                  <a:srgbClr val="0B2F64"/>
                </a:solidFill>
                <a:latin typeface="Arial"/>
                <a:cs typeface="Arial"/>
              </a:rPr>
              <a:t>Paul 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Poirier, Thomas D. Giles, George A. Bray, </a:t>
            </a:r>
            <a:r>
              <a:rPr lang="en-US" sz="700" i="1" dirty="0" err="1">
                <a:solidFill>
                  <a:srgbClr val="0B2F64"/>
                </a:solidFill>
                <a:latin typeface="Arial"/>
                <a:cs typeface="Arial"/>
              </a:rPr>
              <a:t>Yuling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 Hong, Judith S. </a:t>
            </a:r>
            <a:r>
              <a:rPr lang="en-US" sz="700" i="1" dirty="0" err="1">
                <a:solidFill>
                  <a:srgbClr val="0B2F64"/>
                </a:solidFill>
                <a:latin typeface="Arial"/>
                <a:cs typeface="Arial"/>
              </a:rPr>
              <a:t>Stern,F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. Xavier Pi-</a:t>
            </a:r>
            <a:r>
              <a:rPr lang="en-US" sz="700" i="1" dirty="0" err="1">
                <a:solidFill>
                  <a:srgbClr val="0B2F64"/>
                </a:solidFill>
                <a:latin typeface="Arial"/>
                <a:cs typeface="Arial"/>
              </a:rPr>
              <a:t>Sunyer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, Robert H. </a:t>
            </a:r>
            <a:r>
              <a:rPr lang="en-US" sz="700" i="1" dirty="0" err="1">
                <a:solidFill>
                  <a:srgbClr val="0B2F64"/>
                </a:solidFill>
                <a:latin typeface="Arial"/>
                <a:cs typeface="Arial"/>
              </a:rPr>
              <a:t>Eckel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/ Obesity and Cardiovascular Disease </a:t>
            </a:r>
            <a:r>
              <a:rPr lang="ru-RU" sz="700" i="1" dirty="0" smtClean="0">
                <a:solidFill>
                  <a:srgbClr val="0B2F64"/>
                </a:solidFill>
                <a:latin typeface="Arial"/>
                <a:cs typeface="Arial"/>
              </a:rPr>
              <a:t/>
            </a:r>
            <a:br>
              <a:rPr lang="ru-RU" sz="700" i="1" dirty="0" smtClean="0">
                <a:solidFill>
                  <a:srgbClr val="0B2F64"/>
                </a:solidFill>
                <a:latin typeface="Arial"/>
                <a:cs typeface="Arial"/>
              </a:rPr>
            </a:br>
            <a:r>
              <a:rPr lang="ru-RU" sz="700" i="1" dirty="0" smtClean="0">
                <a:solidFill>
                  <a:srgbClr val="0B2F64"/>
                </a:solidFill>
                <a:latin typeface="Arial"/>
                <a:cs typeface="Arial"/>
              </a:rPr>
              <a:t>    </a:t>
            </a:r>
            <a:r>
              <a:rPr lang="en-US" sz="700" i="1" dirty="0" smtClean="0">
                <a:solidFill>
                  <a:srgbClr val="0B2F64"/>
                </a:solidFill>
                <a:latin typeface="Arial"/>
                <a:cs typeface="Arial"/>
              </a:rPr>
              <a:t>Pathophysiology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, Evaluation, </a:t>
            </a:r>
            <a:r>
              <a:rPr lang="ru-RU" sz="700" i="1" dirty="0" smtClean="0">
                <a:solidFill>
                  <a:srgbClr val="0B2F64"/>
                </a:solidFill>
                <a:latin typeface="Arial"/>
                <a:cs typeface="Arial"/>
              </a:rPr>
              <a:t> </a:t>
            </a:r>
            <a:r>
              <a:rPr lang="en-US" sz="700" i="1" dirty="0" smtClean="0">
                <a:solidFill>
                  <a:srgbClr val="0B2F64"/>
                </a:solidFill>
                <a:latin typeface="Arial"/>
                <a:cs typeface="Arial"/>
              </a:rPr>
              <a:t>and 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Effect of Weight Loss// </a:t>
            </a:r>
            <a:r>
              <a:rPr lang="en-US" sz="700" i="1" dirty="0" err="1">
                <a:solidFill>
                  <a:srgbClr val="0B2F64"/>
                </a:solidFill>
                <a:latin typeface="Arial"/>
                <a:cs typeface="Arial"/>
              </a:rPr>
              <a:t>Arterioscler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 </a:t>
            </a:r>
            <a:r>
              <a:rPr lang="en-US" sz="700" i="1" dirty="0" err="1">
                <a:solidFill>
                  <a:srgbClr val="0B2F64"/>
                </a:solidFill>
                <a:latin typeface="Arial"/>
                <a:cs typeface="Arial"/>
              </a:rPr>
              <a:t>Thromb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 </a:t>
            </a:r>
            <a:r>
              <a:rPr lang="en-US" sz="700" i="1" dirty="0" err="1">
                <a:solidFill>
                  <a:srgbClr val="0B2F64"/>
                </a:solidFill>
                <a:latin typeface="Arial"/>
                <a:cs typeface="Arial"/>
              </a:rPr>
              <a:t>Vasc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 Biol. 2006;26:968-976.</a:t>
            </a:r>
          </a:p>
          <a:p>
            <a:pPr>
              <a:lnSpc>
                <a:spcPct val="90000"/>
              </a:lnSpc>
            </a:pPr>
            <a:r>
              <a:rPr lang="ru-RU" sz="700" i="1" dirty="0" smtClean="0">
                <a:solidFill>
                  <a:srgbClr val="0B2F64"/>
                </a:solidFill>
                <a:latin typeface="Arial"/>
                <a:cs typeface="Arial"/>
              </a:rPr>
              <a:t>2</a:t>
            </a:r>
            <a:r>
              <a:rPr lang="en-US" sz="700" i="1" dirty="0" smtClean="0">
                <a:solidFill>
                  <a:srgbClr val="0B2F64"/>
                </a:solidFill>
                <a:latin typeface="Arial"/>
                <a:cs typeface="Arial"/>
              </a:rPr>
              <a:t>. </a:t>
            </a:r>
            <a:r>
              <a:rPr lang="ru-RU" sz="700" i="1" dirty="0">
                <a:solidFill>
                  <a:srgbClr val="0B2F64"/>
                </a:solidFill>
                <a:latin typeface="Arial"/>
                <a:cs typeface="Arial"/>
              </a:rPr>
              <a:t>Эффективная фармакотерапия. Эндокринология. </a:t>
            </a:r>
            <a:r>
              <a:rPr lang="ru-RU" sz="700" i="1" dirty="0" err="1">
                <a:solidFill>
                  <a:srgbClr val="0B2F64"/>
                </a:solidFill>
                <a:latin typeface="Arial"/>
                <a:cs typeface="Arial"/>
              </a:rPr>
              <a:t>Спецвыпуск</a:t>
            </a:r>
            <a:endParaRPr lang="en-US" sz="700" i="1" dirty="0">
              <a:solidFill>
                <a:srgbClr val="0B2F64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00" i="1" dirty="0">
                <a:solidFill>
                  <a:srgbClr val="0B2F64"/>
                </a:solidFill>
                <a:latin typeface="Arial"/>
                <a:cs typeface="Arial"/>
              </a:rPr>
              <a:t>3</a:t>
            </a:r>
            <a:r>
              <a:rPr lang="ru-RU" sz="700" i="1" dirty="0" smtClean="0">
                <a:solidFill>
                  <a:srgbClr val="0B2F64"/>
                </a:solidFill>
                <a:latin typeface="Arial"/>
                <a:cs typeface="Arial"/>
              </a:rPr>
              <a:t>. </a:t>
            </a:r>
            <a:r>
              <a:rPr lang="en-US" sz="700" i="1" dirty="0" err="1" smtClean="0">
                <a:solidFill>
                  <a:srgbClr val="0B2F64"/>
                </a:solidFill>
                <a:latin typeface="Arial"/>
                <a:cs typeface="Arial"/>
              </a:rPr>
              <a:t>Schotte</a:t>
            </a:r>
            <a:r>
              <a:rPr lang="en-US" sz="700" i="1" dirty="0" smtClean="0">
                <a:solidFill>
                  <a:srgbClr val="0B2F64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et al. Arch Intern Med. 1990;150:1701-1704</a:t>
            </a:r>
          </a:p>
          <a:p>
            <a:pPr>
              <a:lnSpc>
                <a:spcPct val="90000"/>
              </a:lnSpc>
            </a:pPr>
            <a:r>
              <a:rPr lang="ru-RU" sz="700" i="1" dirty="0" smtClean="0">
                <a:solidFill>
                  <a:srgbClr val="0B2F64"/>
                </a:solidFill>
                <a:latin typeface="Arial"/>
                <a:cs typeface="Arial"/>
              </a:rPr>
              <a:t>4</a:t>
            </a:r>
            <a:r>
              <a:rPr lang="en-US" sz="700" i="1" dirty="0" smtClean="0">
                <a:solidFill>
                  <a:srgbClr val="0B2F64"/>
                </a:solidFill>
                <a:latin typeface="Arial"/>
                <a:cs typeface="Arial"/>
              </a:rPr>
              <a:t>. 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Lean et al. </a:t>
            </a:r>
            <a:r>
              <a:rPr lang="en-US" sz="700" i="1" dirty="0" err="1">
                <a:solidFill>
                  <a:srgbClr val="0B2F64"/>
                </a:solidFill>
                <a:latin typeface="Arial"/>
                <a:cs typeface="Arial"/>
              </a:rPr>
              <a:t>Diabet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 Med. 1989;7:228-233</a:t>
            </a:r>
          </a:p>
          <a:p>
            <a:pPr>
              <a:lnSpc>
                <a:spcPct val="90000"/>
              </a:lnSpc>
            </a:pPr>
            <a:r>
              <a:rPr lang="ru-RU" sz="700" i="1" dirty="0">
                <a:solidFill>
                  <a:srgbClr val="0B2F64"/>
                </a:solidFill>
                <a:latin typeface="Arial"/>
                <a:cs typeface="Arial"/>
              </a:rPr>
              <a:t>5</a:t>
            </a:r>
            <a:r>
              <a:rPr lang="en-US" sz="700" i="1" dirty="0" smtClean="0">
                <a:solidFill>
                  <a:srgbClr val="0B2F64"/>
                </a:solidFill>
                <a:latin typeface="Arial"/>
                <a:cs typeface="Arial"/>
              </a:rPr>
              <a:t>. Clinical 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guidelines . </a:t>
            </a:r>
            <a:r>
              <a:rPr lang="ru-RU" sz="700" i="1" dirty="0">
                <a:solidFill>
                  <a:srgbClr val="0B2F64"/>
                </a:solidFill>
                <a:latin typeface="Arial"/>
                <a:cs typeface="Arial"/>
              </a:rPr>
              <a:t>Страница в интернете: </a:t>
            </a:r>
            <a:r>
              <a:rPr lang="en-US" sz="700" i="1" dirty="0">
                <a:solidFill>
                  <a:srgbClr val="0B2F64"/>
                </a:solidFill>
                <a:latin typeface="Arial"/>
                <a:cs typeface="Arial"/>
              </a:rPr>
              <a:t>National Heart, Lung, and Blood Institute Web site. </a:t>
            </a:r>
            <a:endParaRPr lang="ru-RU" sz="700" i="1" dirty="0">
              <a:solidFill>
                <a:srgbClr val="0B2F64"/>
              </a:solidFill>
              <a:latin typeface="Arial"/>
              <a:cs typeface="Arial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314397" y="3666131"/>
            <a:ext cx="3168352" cy="1541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B2F64"/>
                </a:solidFill>
                <a:latin typeface="Arial"/>
                <a:cs typeface="Arial"/>
              </a:rPr>
              <a:t>Увеличение продолжительности жизни пациента </a:t>
            </a:r>
            <a:r>
              <a:rPr lang="ru-RU" sz="2000" b="1" dirty="0">
                <a:solidFill>
                  <a:srgbClr val="0B2F64"/>
                </a:solidFill>
                <a:latin typeface="Arial"/>
                <a:cs typeface="Arial"/>
              </a:rPr>
              <a:t>с </a:t>
            </a:r>
            <a:r>
              <a:rPr lang="ru-RU" sz="2000" b="1" dirty="0" smtClean="0">
                <a:solidFill>
                  <a:srgbClr val="0B2F64"/>
                </a:solidFill>
                <a:latin typeface="Arial"/>
                <a:cs typeface="Arial"/>
              </a:rPr>
              <a:t>СД 2 типа</a:t>
            </a:r>
          </a:p>
          <a:p>
            <a:pPr algn="ctr">
              <a:lnSpc>
                <a:spcPct val="90000"/>
              </a:lnSpc>
            </a:pPr>
            <a:endParaRPr lang="ru-RU" sz="1200" b="1" dirty="0" smtClean="0">
              <a:solidFill>
                <a:srgbClr val="0B2F64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B2F64"/>
                </a:solidFill>
                <a:latin typeface="Arial"/>
                <a:cs typeface="Arial"/>
              </a:rPr>
              <a:t>на </a:t>
            </a:r>
            <a:r>
              <a:rPr lang="ru-RU" sz="1600" dirty="0">
                <a:solidFill>
                  <a:srgbClr val="0B2F64"/>
                </a:solidFill>
                <a:latin typeface="Arial"/>
                <a:cs typeface="Arial"/>
              </a:rPr>
              <a:t>3-4 месяца</a:t>
            </a:r>
            <a:endParaRPr lang="en-US" sz="1600" dirty="0">
              <a:solidFill>
                <a:srgbClr val="0B2F64"/>
              </a:solidFill>
              <a:latin typeface="Arial"/>
              <a:cs typeface="Arial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879553" y="5266637"/>
            <a:ext cx="3600400" cy="605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B2F64"/>
                </a:solidFill>
                <a:latin typeface="Arial"/>
                <a:cs typeface="Arial"/>
              </a:rPr>
              <a:t>Коррекция метаболического синдрома</a:t>
            </a:r>
            <a:endParaRPr lang="en-US" sz="2000" b="1" baseline="30000" dirty="0">
              <a:solidFill>
                <a:srgbClr val="0B2F64"/>
              </a:solidFill>
              <a:latin typeface="Arial"/>
              <a:cs typeface="Arial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755576" y="3861047"/>
            <a:ext cx="3240360" cy="11310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B2F64"/>
                </a:solidFill>
                <a:latin typeface="Arial"/>
                <a:cs typeface="Arial"/>
              </a:rPr>
              <a:t>Снижение частоты развития  СД  2 типа</a:t>
            </a:r>
          </a:p>
          <a:p>
            <a:pPr algn="ctr">
              <a:lnSpc>
                <a:spcPct val="90000"/>
              </a:lnSpc>
            </a:pPr>
            <a:endParaRPr lang="ru-RU" sz="2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B2F64"/>
                </a:solidFill>
                <a:latin typeface="Arial"/>
                <a:cs typeface="Arial"/>
              </a:rPr>
              <a:t>на 58%</a:t>
            </a:r>
            <a:endParaRPr lang="en-US" sz="1600" baseline="30000" dirty="0">
              <a:solidFill>
                <a:srgbClr val="0B2F64"/>
              </a:solidFill>
              <a:latin typeface="Arial"/>
              <a:cs typeface="Arial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6012160" y="1696016"/>
            <a:ext cx="2000962" cy="1028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B2F64"/>
                </a:solidFill>
                <a:latin typeface="Arial"/>
                <a:cs typeface="Arial"/>
              </a:rPr>
              <a:t>Снижение  АД</a:t>
            </a:r>
          </a:p>
          <a:p>
            <a:pPr algn="ctr">
              <a:lnSpc>
                <a:spcPct val="90000"/>
              </a:lnSpc>
            </a:pPr>
            <a:endParaRPr lang="ru-RU" sz="2800" b="1" baseline="30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B2F64"/>
                </a:solidFill>
                <a:latin typeface="Arial"/>
                <a:cs typeface="Arial"/>
              </a:rPr>
              <a:t>САД  -2,5 </a:t>
            </a:r>
            <a:r>
              <a:rPr lang="ru-RU" sz="1600" dirty="0" err="1" smtClean="0">
                <a:solidFill>
                  <a:srgbClr val="0B2F64"/>
                </a:solidFill>
                <a:latin typeface="Arial"/>
                <a:cs typeface="Arial"/>
              </a:rPr>
              <a:t>мм.рт.ст</a:t>
            </a:r>
            <a:r>
              <a:rPr lang="ru-RU" sz="1600" dirty="0" smtClean="0">
                <a:solidFill>
                  <a:srgbClr val="0B2F64"/>
                </a:solidFill>
                <a:latin typeface="Arial"/>
                <a:cs typeface="Arial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0B2F64"/>
                </a:solidFill>
                <a:latin typeface="Arial"/>
                <a:cs typeface="Arial"/>
              </a:rPr>
              <a:t>ДАД  -1,7 </a:t>
            </a:r>
            <a:r>
              <a:rPr lang="ru-RU" sz="1600" dirty="0" err="1" smtClean="0">
                <a:solidFill>
                  <a:srgbClr val="0B2F64"/>
                </a:solidFill>
                <a:latin typeface="Arial"/>
                <a:cs typeface="Arial"/>
              </a:rPr>
              <a:t>мм.рт.ст</a:t>
            </a:r>
            <a:r>
              <a:rPr lang="ru-RU" sz="1600" dirty="0" smtClean="0">
                <a:solidFill>
                  <a:srgbClr val="0B2F64"/>
                </a:solidFill>
                <a:latin typeface="Arial"/>
                <a:cs typeface="Arial"/>
              </a:rPr>
              <a:t>.</a:t>
            </a:r>
            <a:endParaRPr lang="ru-RU" sz="1600" dirty="0">
              <a:solidFill>
                <a:srgbClr val="0B2F64"/>
              </a:solidFill>
              <a:latin typeface="Arial"/>
              <a:cs typeface="Arial"/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4211960" y="1844824"/>
            <a:ext cx="432048" cy="432048"/>
          </a:xfrm>
          <a:prstGeom prst="bentConnector3">
            <a:avLst>
              <a:gd name="adj1" fmla="val 3734"/>
            </a:avLst>
          </a:prstGeom>
          <a:ln>
            <a:solidFill>
              <a:srgbClr val="1B95C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 flipV="1">
            <a:off x="4860032" y="1844825"/>
            <a:ext cx="432048" cy="360040"/>
          </a:xfrm>
          <a:prstGeom prst="bentConnector3">
            <a:avLst>
              <a:gd name="adj1" fmla="val 101712"/>
            </a:avLst>
          </a:prstGeom>
          <a:ln>
            <a:solidFill>
              <a:srgbClr val="1B95C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 flipH="1" flipV="1">
            <a:off x="2681792" y="2762924"/>
            <a:ext cx="576062" cy="1188134"/>
          </a:xfrm>
          <a:prstGeom prst="bentConnector2">
            <a:avLst/>
          </a:prstGeom>
          <a:ln>
            <a:solidFill>
              <a:srgbClr val="1B95C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0"/>
          </p:cNvCxnSpPr>
          <p:nvPr/>
        </p:nvCxnSpPr>
        <p:spPr>
          <a:xfrm rot="16200000" flipV="1">
            <a:off x="5769134" y="2519900"/>
            <a:ext cx="720080" cy="1530168"/>
          </a:xfrm>
          <a:prstGeom prst="bentConnector2">
            <a:avLst/>
          </a:prstGeom>
          <a:ln>
            <a:solidFill>
              <a:srgbClr val="1B95C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4008" y="4437112"/>
            <a:ext cx="0" cy="504056"/>
          </a:xfrm>
          <a:prstGeom prst="straightConnector1">
            <a:avLst/>
          </a:prstGeom>
          <a:ln>
            <a:solidFill>
              <a:srgbClr val="1B95C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8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7177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6612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Медикаментозная терапия назначается сразу на фоне диеты и физической нагрузки  при ИМТ 27 и более при сочетании с </a:t>
            </a:r>
            <a:r>
              <a:rPr lang="ru-RU" dirty="0" err="1" smtClean="0"/>
              <a:t>коморбидными</a:t>
            </a:r>
            <a:r>
              <a:rPr lang="ru-RU" dirty="0" smtClean="0"/>
              <a:t> состояниями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1392" y="2"/>
            <a:ext cx="6210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Перечень лекарственных препаратов для медицинского применения, входящих в стандарт лечения ожирения в РФ</a:t>
            </a: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1154430" y="5377503"/>
            <a:ext cx="7578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200" dirty="0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en-US" altLang="ru-RU" sz="1400" dirty="0">
                <a:cs typeface="Arial" charset="0"/>
              </a:rPr>
              <a:t>*- </a:t>
            </a:r>
            <a:r>
              <a:rPr lang="ru-RU" altLang="ru-RU" sz="1400" dirty="0">
                <a:cs typeface="Arial" charset="0"/>
              </a:rPr>
              <a:t>у </a:t>
            </a:r>
            <a:r>
              <a:rPr lang="ru-RU" altLang="ru-RU" sz="1400" dirty="0" err="1">
                <a:cs typeface="Arial" charset="0"/>
              </a:rPr>
              <a:t>метформина</a:t>
            </a:r>
            <a:r>
              <a:rPr lang="ru-RU" altLang="ru-RU" sz="1400" dirty="0">
                <a:cs typeface="Arial" charset="0"/>
              </a:rPr>
              <a:t> нет показаний для лечения ожирения в инструкции по применению -  информированное </a:t>
            </a:r>
            <a:r>
              <a:rPr lang="ru-RU" altLang="ru-RU" sz="1400">
                <a:cs typeface="Arial" charset="0"/>
              </a:rPr>
              <a:t>согласие  пациентов </a:t>
            </a:r>
            <a:r>
              <a:rPr lang="ru-RU" altLang="ru-RU" sz="1400" dirty="0">
                <a:cs typeface="Arial" charset="0"/>
              </a:rPr>
              <a:t>без диагноза СД2</a:t>
            </a:r>
          </a:p>
          <a:p>
            <a:endParaRPr lang="ru-RU" altLang="ru-RU" sz="1200" dirty="0">
              <a:solidFill>
                <a:srgbClr val="000000"/>
              </a:solidFill>
              <a:latin typeface="Trebuchet MS" pitchFamily="34" charset="0"/>
            </a:endParaRPr>
          </a:p>
          <a:p>
            <a:endParaRPr lang="ru-RU" altLang="ru-RU" sz="1200" dirty="0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ru-RU" altLang="ru-RU" sz="1200" dirty="0">
                <a:solidFill>
                  <a:srgbClr val="000000"/>
                </a:solidFill>
                <a:latin typeface="Trebuchet MS" pitchFamily="34" charset="0"/>
              </a:rPr>
              <a:t>Приказ Минздрава России от 09.11.2012 N752н "Об утверждении стандарта первичной медико-санитарной помощи при ожирении"  (Зарегистрировано в Минюсте России </a:t>
            </a:r>
            <a:r>
              <a:rPr lang="en-US" altLang="ru-RU" sz="1200" dirty="0">
                <a:solidFill>
                  <a:srgbClr val="000000"/>
                </a:solidFill>
                <a:latin typeface="Trebuchet MS" pitchFamily="34" charset="0"/>
              </a:rPr>
              <a:t>28.01.2013 N 26724)</a:t>
            </a:r>
            <a:endParaRPr lang="ru-RU" altLang="ru-RU" sz="12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755576" y="1340769"/>
          <a:ext cx="7976944" cy="415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792"/>
                <a:gridCol w="2721912"/>
                <a:gridCol w="2800240"/>
              </a:tblGrid>
              <a:tr h="1211487"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препаратов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препарата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Среднесуточная доза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3162"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Препараты для лечения</a:t>
                      </a:r>
                    </a:p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ожирения центрального</a:t>
                      </a:r>
                    </a:p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Сибутрамин+МКЦ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Редуксин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10-15 мг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162"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Препараты для лечения </a:t>
                      </a:r>
                    </a:p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ожирения</a:t>
                      </a:r>
                    </a:p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периферического</a:t>
                      </a:r>
                    </a:p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Орлистат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 мг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8923"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Бигуаниды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Метформин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77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 мг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25713" marB="2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5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189" y="122238"/>
            <a:ext cx="7772400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Механизм действия </a:t>
            </a:r>
            <a:r>
              <a:rPr lang="ru-RU" dirty="0" err="1" smtClean="0"/>
              <a:t>орлистата</a:t>
            </a:r>
            <a:endParaRPr lang="en-GB" dirty="0" smtClean="0">
              <a:effectLst/>
            </a:endParaRPr>
          </a:p>
        </p:txBody>
      </p:sp>
      <p:pic>
        <p:nvPicPr>
          <p:cNvPr id="72707" name="Picture 3" descr="pr_bib_xen_17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46899" r="284" b="1363"/>
          <a:stretch>
            <a:fillRect/>
          </a:stretch>
        </p:blipFill>
        <p:spPr bwMode="auto">
          <a:xfrm>
            <a:off x="850901" y="1498601"/>
            <a:ext cx="7516988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08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5" y="54868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визитах 5-6</a:t>
            </a:r>
          </a:p>
          <a:p>
            <a:r>
              <a:rPr lang="ru-RU" dirty="0" smtClean="0"/>
              <a:t>Подробно рассказать про исследование Линевой (</a:t>
            </a:r>
            <a:r>
              <a:rPr lang="ru-RU" dirty="0" err="1" smtClean="0"/>
              <a:t>стр</a:t>
            </a:r>
            <a:r>
              <a:rPr lang="ru-RU" dirty="0" smtClean="0"/>
              <a:t> пособия 33), см. статью во вложении</a:t>
            </a:r>
          </a:p>
          <a:p>
            <a:r>
              <a:rPr lang="ru-RU" dirty="0" err="1" smtClean="0"/>
              <a:t>РедуксинМет</a:t>
            </a:r>
            <a:r>
              <a:rPr lang="ru-RU" dirty="0" smtClean="0"/>
              <a:t> – стр. 34 – вырезать данные исследования и пояснить, что это 1250 – это средняя доза.</a:t>
            </a:r>
          </a:p>
          <a:p>
            <a:r>
              <a:rPr lang="ru-RU" dirty="0" smtClean="0"/>
              <a:t>Вставить финальный слайд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37" y="656692"/>
            <a:ext cx="887352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8560" y="6309320"/>
            <a:ext cx="842392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buClr>
                <a:srgbClr val="0A2F64"/>
              </a:buClr>
              <a:buFontTx/>
              <a:buAutoNum type="arabicPeriod"/>
            </a:pPr>
            <a:r>
              <a:rPr lang="en-US" sz="700" dirty="0">
                <a:solidFill>
                  <a:srgbClr val="0A2F64"/>
                </a:solidFill>
                <a:cs typeface="Calibri"/>
              </a:rPr>
              <a:t>1. STEVEN J. MCNULTY, EHUD UR, GARETH WILLIAMS, DIABETES CARE, 6, 2003</a:t>
            </a:r>
          </a:p>
          <a:p>
            <a:pPr marL="228600" indent="-228600">
              <a:lnSpc>
                <a:spcPct val="90000"/>
              </a:lnSpc>
              <a:buClr>
                <a:srgbClr val="0A2F64"/>
              </a:buClr>
              <a:buFontTx/>
              <a:buAutoNum type="arabicPeriod"/>
            </a:pPr>
            <a:endParaRPr lang="ru-RU" sz="700" dirty="0">
              <a:solidFill>
                <a:srgbClr val="0A2F64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картинки и графики_2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98049"/>
            <a:ext cx="3672408" cy="4700551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260648"/>
            <a:ext cx="8352928" cy="1152128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200" dirty="0" smtClean="0">
                <a:solidFill>
                  <a:srgbClr val="0B2F64"/>
                </a:solidFill>
                <a:latin typeface="Arial"/>
                <a:cs typeface="Arial"/>
              </a:rPr>
              <a:t>ОЖИРЕНИЕ</a:t>
            </a:r>
            <a:r>
              <a:rPr lang="ru-RU" sz="2200" b="0" dirty="0" smtClean="0">
                <a:solidFill>
                  <a:srgbClr val="0B2F64"/>
                </a:solidFill>
                <a:latin typeface="Arial"/>
                <a:cs typeface="Arial"/>
              </a:rPr>
              <a:t> – ЭТО ХРОНИЧЕСКОЕ НАРУШЕНИЕ </a:t>
            </a:r>
          </a:p>
          <a:p>
            <a:pPr algn="l">
              <a:lnSpc>
                <a:spcPct val="90000"/>
              </a:lnSpc>
            </a:pPr>
            <a:r>
              <a:rPr lang="ru-RU" sz="2200" b="0" dirty="0" smtClean="0">
                <a:solidFill>
                  <a:srgbClr val="0B2F64"/>
                </a:solidFill>
                <a:latin typeface="Arial"/>
                <a:cs typeface="Arial"/>
              </a:rPr>
              <a:t>ОБМЕНА ВЕЩЕСТВ, ПРОЯВЛЯЮЩЕЕСЯ </a:t>
            </a:r>
          </a:p>
          <a:p>
            <a:pPr algn="l">
              <a:lnSpc>
                <a:spcPct val="90000"/>
              </a:lnSpc>
            </a:pPr>
            <a:r>
              <a:rPr lang="ru-RU" sz="2200" b="0" dirty="0" smtClean="0">
                <a:solidFill>
                  <a:srgbClr val="0B2F64"/>
                </a:solidFill>
                <a:latin typeface="Arial"/>
                <a:cs typeface="Arial"/>
              </a:rPr>
              <a:t>ИЗБЫТОЧНЫМ РАЗВИТИЕМ ЖИРОВОЙ ТКАНИ</a:t>
            </a:r>
            <a:endParaRPr lang="ru-RU" sz="2200" b="0" dirty="0">
              <a:solidFill>
                <a:srgbClr val="0B2F64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525344"/>
            <a:ext cx="171863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i="1" dirty="0" err="1">
                <a:solidFill>
                  <a:srgbClr val="0A2F63"/>
                </a:solidFill>
                <a:latin typeface="Arial"/>
                <a:cs typeface="Arial"/>
              </a:rPr>
              <a:t>И.И.Дедов</a:t>
            </a:r>
            <a:r>
              <a:rPr lang="ru-RU" sz="700" i="1" dirty="0">
                <a:solidFill>
                  <a:srgbClr val="0A2F63"/>
                </a:solidFill>
                <a:latin typeface="Arial"/>
                <a:cs typeface="Arial"/>
              </a:rPr>
              <a:t>, </a:t>
            </a:r>
            <a:r>
              <a:rPr lang="ru-RU" sz="700" i="1" dirty="0" err="1">
                <a:solidFill>
                  <a:srgbClr val="0A2F63"/>
                </a:solidFill>
                <a:latin typeface="Arial"/>
                <a:cs typeface="Arial"/>
              </a:rPr>
              <a:t>Г.А.Мельниченко</a:t>
            </a:r>
            <a:r>
              <a:rPr lang="ru-RU" sz="700" i="1" dirty="0">
                <a:solidFill>
                  <a:srgbClr val="0A2F63"/>
                </a:solidFill>
                <a:latin typeface="Arial"/>
                <a:cs typeface="Arial"/>
              </a:rPr>
              <a:t>, 2013 г</a:t>
            </a:r>
          </a:p>
        </p:txBody>
      </p:sp>
      <p:sp>
        <p:nvSpPr>
          <p:cNvPr id="7" name="Прямоугольник 1"/>
          <p:cNvSpPr/>
          <p:nvPr/>
        </p:nvSpPr>
        <p:spPr>
          <a:xfrm>
            <a:off x="539552" y="1412776"/>
            <a:ext cx="8064896" cy="130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B2F64"/>
                </a:solidFill>
                <a:latin typeface="Arial"/>
                <a:cs typeface="Arial"/>
              </a:rPr>
              <a:t>прогрессирующее при естественном течении</a:t>
            </a:r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B2F64"/>
                </a:solidFill>
                <a:latin typeface="Arial"/>
                <a:cs typeface="Arial"/>
              </a:rPr>
              <a:t>имеющее риск развития </a:t>
            </a:r>
            <a:r>
              <a:rPr lang="ru-RU" b="1" dirty="0" smtClean="0">
                <a:solidFill>
                  <a:srgbClr val="0B2F64"/>
                </a:solidFill>
                <a:latin typeface="Arial"/>
                <a:cs typeface="Arial"/>
              </a:rPr>
              <a:t>осложнений  </a:t>
            </a:r>
            <a:endParaRPr lang="ru-RU" b="1" dirty="0">
              <a:solidFill>
                <a:srgbClr val="0B2F6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B2F64"/>
                </a:solidFill>
                <a:latin typeface="Arial"/>
                <a:cs typeface="Arial"/>
              </a:rPr>
              <a:t>обладающее высокой вероятностью </a:t>
            </a:r>
            <a:r>
              <a:rPr lang="ru-RU" b="1" dirty="0" smtClean="0">
                <a:solidFill>
                  <a:srgbClr val="0B2F64"/>
                </a:solidFill>
                <a:latin typeface="Arial"/>
                <a:cs typeface="Arial"/>
              </a:rPr>
              <a:t>рецидива после </a:t>
            </a:r>
            <a:r>
              <a:rPr lang="ru-RU" b="1" dirty="0">
                <a:solidFill>
                  <a:srgbClr val="0B2F64"/>
                </a:solidFill>
                <a:latin typeface="Arial"/>
                <a:cs typeface="Arial"/>
              </a:rPr>
              <a:t>окончания курса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8628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616656" y="188640"/>
            <a:ext cx="828852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Ожирение - полиэтиологическое заболевание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64256" y="1301750"/>
            <a:ext cx="8240889" cy="4648200"/>
            <a:chOff x="329" y="820"/>
            <a:chExt cx="5840" cy="2728"/>
          </a:xfrm>
        </p:grpSpPr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2473" y="2054"/>
              <a:ext cx="123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400" b="1">
                  <a:latin typeface="Arial" pitchFamily="34" charset="0"/>
                </a:rPr>
                <a:t>Ожирение</a:t>
              </a:r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2327" y="1972"/>
              <a:ext cx="1557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529" y="835"/>
              <a:ext cx="121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>
                  <a:latin typeface="Arial" pitchFamily="34" charset="0"/>
                </a:rPr>
                <a:t>Факторы</a:t>
              </a:r>
            </a:p>
            <a:p>
              <a:pPr defTabSz="762000" eaLnBrk="0" hangingPunct="0"/>
              <a:r>
                <a:rPr lang="en-US" sz="2000">
                  <a:latin typeface="Arial" pitchFamily="34" charset="0"/>
                </a:rPr>
                <a:t>окружающей</a:t>
              </a:r>
            </a:p>
            <a:p>
              <a:pPr defTabSz="762000" eaLnBrk="0" hangingPunct="0"/>
              <a:r>
                <a:rPr lang="en-US" sz="2000">
                  <a:latin typeface="Arial" pitchFamily="34" charset="0"/>
                </a:rPr>
                <a:t>среды</a:t>
              </a: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329" y="820"/>
              <a:ext cx="1341" cy="6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4633" y="883"/>
              <a:ext cx="124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>
                  <a:latin typeface="Arial" pitchFamily="34" charset="0"/>
                </a:rPr>
                <a:t>Особенности</a:t>
              </a:r>
            </a:p>
            <a:p>
              <a:pPr defTabSz="762000" eaLnBrk="0" hangingPunct="0"/>
              <a:r>
                <a:rPr lang="en-US" sz="2000">
                  <a:latin typeface="Arial" pitchFamily="34" charset="0"/>
                </a:rPr>
                <a:t>поведения</a:t>
              </a: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4487" y="868"/>
              <a:ext cx="1449" cy="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475" y="3043"/>
              <a:ext cx="130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>
                  <a:latin typeface="Arial" pitchFamily="34" charset="0"/>
                </a:rPr>
                <a:t>Эндокринная </a:t>
              </a:r>
            </a:p>
            <a:p>
              <a:pPr defTabSz="762000" eaLnBrk="0" hangingPunct="0"/>
              <a:r>
                <a:rPr lang="en-US" sz="2000">
                  <a:latin typeface="Arial" pitchFamily="34" charset="0"/>
                </a:rPr>
                <a:t>система</a:t>
              </a: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437" y="2932"/>
              <a:ext cx="1287" cy="6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4147" y="3043"/>
              <a:ext cx="202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>
                  <a:latin typeface="Arial" pitchFamily="34" charset="0"/>
                </a:rPr>
                <a:t>Генетическая</a:t>
              </a:r>
            </a:p>
            <a:p>
              <a:pPr defTabSz="762000" eaLnBrk="0" hangingPunct="0"/>
              <a:r>
                <a:rPr lang="en-US" sz="2000">
                  <a:latin typeface="Arial" pitchFamily="34" charset="0"/>
                </a:rPr>
                <a:t>предрасположенность</a:t>
              </a: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4001" y="2980"/>
              <a:ext cx="2151" cy="5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>
              <a:off x="1080" y="1584"/>
              <a:ext cx="1026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 flipV="1">
              <a:off x="1134" y="2352"/>
              <a:ext cx="918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2" name="Line 16"/>
            <p:cNvSpPr>
              <a:spLocks noChangeShapeType="1"/>
            </p:cNvSpPr>
            <p:nvPr/>
          </p:nvSpPr>
          <p:spPr bwMode="auto">
            <a:xfrm flipH="1" flipV="1">
              <a:off x="4050" y="2400"/>
              <a:ext cx="972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 flipH="1">
              <a:off x="4050" y="1536"/>
              <a:ext cx="972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>
              <a:off x="972" y="1680"/>
              <a:ext cx="0" cy="10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1836" y="1104"/>
              <a:ext cx="24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 flipH="1">
              <a:off x="1890" y="3264"/>
              <a:ext cx="19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 flipV="1">
              <a:off x="5400" y="1536"/>
              <a:ext cx="0" cy="12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72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97913" cy="962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err="1">
                <a:solidFill>
                  <a:schemeClr val="tx2"/>
                </a:solidFill>
              </a:rPr>
              <a:t>Этипатогенетическая</a:t>
            </a:r>
            <a:r>
              <a:rPr lang="ru-RU" sz="2800" b="1" dirty="0">
                <a:solidFill>
                  <a:schemeClr val="tx2"/>
                </a:solidFill>
              </a:rPr>
              <a:t> классификация ожирения (</a:t>
            </a:r>
            <a:r>
              <a:rPr lang="ru-RU" sz="2800" b="1" dirty="0" err="1">
                <a:solidFill>
                  <a:schemeClr val="tx2"/>
                </a:solidFill>
              </a:rPr>
              <a:t>И.И.Дедов</a:t>
            </a:r>
            <a:r>
              <a:rPr lang="ru-RU" sz="2800" b="1" dirty="0">
                <a:solidFill>
                  <a:schemeClr val="tx2"/>
                </a:solidFill>
              </a:rPr>
              <a:t> с </a:t>
            </a:r>
            <a:r>
              <a:rPr lang="ru-RU" sz="2800" b="1" dirty="0" err="1">
                <a:solidFill>
                  <a:schemeClr val="tx2"/>
                </a:solidFill>
              </a:rPr>
              <a:t>соавт</a:t>
            </a:r>
            <a:r>
              <a:rPr lang="ru-RU" sz="2800" b="1" dirty="0">
                <a:solidFill>
                  <a:schemeClr val="tx2"/>
                </a:solidFill>
              </a:rPr>
              <a:t>, 2004)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4"/>
            <a:ext cx="9144000" cy="57943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/>
              <a:t>Первичное</a:t>
            </a:r>
            <a:r>
              <a:rPr lang="ru-RU" sz="1800" dirty="0" smtClean="0"/>
              <a:t> (экзогенно-конституциональное, алиментарно-конституциональное) - 90 – 95% всех случаев ожирения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600" dirty="0" err="1" smtClean="0"/>
              <a:t>Гиноидное</a:t>
            </a:r>
            <a:r>
              <a:rPr lang="ru-RU" sz="1600" dirty="0" smtClean="0"/>
              <a:t> (</a:t>
            </a:r>
            <a:r>
              <a:rPr lang="ru-RU" sz="1600" dirty="0" err="1" smtClean="0"/>
              <a:t>ягодично-бедренное</a:t>
            </a:r>
            <a:r>
              <a:rPr lang="ru-RU" sz="1600" dirty="0" smtClean="0"/>
              <a:t>, нижний тип)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i="1" dirty="0" err="1" smtClean="0"/>
              <a:t>Андроидное</a:t>
            </a:r>
            <a:r>
              <a:rPr lang="ru-RU" sz="1800" i="1" dirty="0" smtClean="0"/>
              <a:t> (абдоминальное, висцеральное, верхний тип)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1600" b="1" i="1" dirty="0" smtClean="0"/>
              <a:t>С выраженными нарушениями пищевого поведения: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ru-RU" sz="1200" dirty="0" smtClean="0"/>
              <a:t>синдром ночной еды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ru-RU" sz="1200" dirty="0" smtClean="0"/>
              <a:t>сезонные аффективные колебания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ru-RU" sz="1200" dirty="0" err="1" smtClean="0"/>
              <a:t>гиперфагическая</a:t>
            </a:r>
            <a:r>
              <a:rPr lang="ru-RU" sz="1200" dirty="0" smtClean="0"/>
              <a:t> реакция на стресс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ru-RU" sz="1200" dirty="0" smtClean="0"/>
              <a:t>«</a:t>
            </a:r>
            <a:r>
              <a:rPr lang="en-US" sz="1200" dirty="0" smtClean="0"/>
              <a:t>binge</a:t>
            </a:r>
            <a:r>
              <a:rPr lang="ru-RU" sz="1200" dirty="0" smtClean="0"/>
              <a:t>»</a:t>
            </a:r>
            <a:r>
              <a:rPr lang="en-US" sz="1200" dirty="0" smtClean="0"/>
              <a:t>-eating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1400" dirty="0" smtClean="0"/>
              <a:t>С синдромом </a:t>
            </a:r>
            <a:r>
              <a:rPr lang="ru-RU" sz="1400" dirty="0" err="1" smtClean="0"/>
              <a:t>Пиквика</a:t>
            </a:r>
            <a:r>
              <a:rPr lang="ru-RU" sz="1400" dirty="0" smtClean="0"/>
              <a:t>, с синдромом апноэ во сне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1400" dirty="0" smtClean="0"/>
              <a:t>Пубертатно-юношеское ожирение (пубертатный гипоталамический синдром, синдром </a:t>
            </a:r>
            <a:r>
              <a:rPr lang="ru-RU" sz="1400" dirty="0" err="1" smtClean="0"/>
              <a:t>псевдо-Фрелиха</a:t>
            </a:r>
            <a:r>
              <a:rPr lang="ru-RU" sz="1400" dirty="0" smtClean="0"/>
              <a:t>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1400" dirty="0" smtClean="0"/>
              <a:t>Смешанное ожирение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ru-RU" sz="18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Симптоматическое (</a:t>
            </a:r>
            <a:r>
              <a:rPr lang="ru-RU" sz="1800" b="1" i="1" dirty="0" smtClean="0"/>
              <a:t>вторичное</a:t>
            </a:r>
            <a:r>
              <a:rPr lang="ru-RU" sz="1800" dirty="0" smtClean="0"/>
              <a:t>):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600" dirty="0" smtClean="0"/>
              <a:t>При установленных генетических синдромах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600" dirty="0" smtClean="0"/>
              <a:t>Церебральное: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1400" dirty="0" smtClean="0"/>
              <a:t>Опухоли головного мозга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1400" dirty="0" smtClean="0"/>
              <a:t>Инфекционные заболевания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1400" dirty="0" smtClean="0"/>
              <a:t>На фоне психических заболеваний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600" dirty="0" smtClean="0"/>
              <a:t>Эндокринное: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1400" dirty="0" err="1" smtClean="0"/>
              <a:t>Гипотиреоидное</a:t>
            </a:r>
            <a:endParaRPr lang="ru-RU" sz="14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1400" dirty="0" err="1" smtClean="0"/>
              <a:t>Гипоовариальное</a:t>
            </a:r>
            <a:endParaRPr lang="ru-RU" sz="14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ru-RU" sz="1400" dirty="0" smtClean="0"/>
              <a:t>Заболевание </a:t>
            </a:r>
            <a:r>
              <a:rPr lang="ru-RU" sz="1400" dirty="0" err="1" smtClean="0"/>
              <a:t>надпорчечников</a:t>
            </a:r>
            <a:endParaRPr lang="ru-RU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600" dirty="0" err="1" smtClean="0"/>
              <a:t>Ятрогенное</a:t>
            </a:r>
            <a:r>
              <a:rPr lang="ru-RU" sz="1600" dirty="0" smtClean="0"/>
              <a:t> (обусловленное приемом лекарств)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21163"/>
            <a:ext cx="197961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4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127" y="2913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Вещества, секретируемые жировой тканью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1"/>
            <a:ext cx="8424936" cy="5544615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6453337"/>
            <a:ext cx="7822944" cy="48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aseline="-25000" dirty="0">
                <a:latin typeface="PragmaticaC"/>
                <a:ea typeface="Calibri" panose="020F0502020204030204" pitchFamily="34" charset="0"/>
                <a:cs typeface="PragmaticaC"/>
              </a:rPr>
              <a:t>С.Ю.Калинченко1,2</a:t>
            </a:r>
            <a:r>
              <a:rPr lang="en-US" sz="800" baseline="-25000" dirty="0">
                <a:latin typeface="Wingdings-Regular"/>
                <a:ea typeface="Calibri" panose="020F0502020204030204" pitchFamily="34" charset="0"/>
                <a:cs typeface="Wingdings-Regular"/>
              </a:rPr>
              <a:t></a:t>
            </a:r>
            <a:r>
              <a:rPr lang="ru-RU" sz="800" baseline="-25000" dirty="0">
                <a:latin typeface="PragmaticaC"/>
                <a:ea typeface="Calibri" panose="020F0502020204030204" pitchFamily="34" charset="0"/>
                <a:cs typeface="PragmaticaC"/>
              </a:rPr>
              <a:t>, И.А.Тюзиков2, Л.О.Ворслов1,2, Ю.А.Тишова1,2, Е.А.Греков2, А.М.Фомин1,2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aseline="-25000" dirty="0">
                <a:latin typeface="PragmaticaC"/>
                <a:ea typeface="Calibri" panose="020F0502020204030204" pitchFamily="34" charset="0"/>
                <a:cs typeface="PragmaticaC"/>
              </a:rPr>
              <a:t>1ФПК МР ФГАОУ ВО Российский университет дружбы народов. 117198, Россия, Москва ул. Миклухо-Маклая, д. 6;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baseline="-25000" dirty="0">
                <a:latin typeface="PragmaticaC"/>
                <a:ea typeface="Calibri" panose="020F0502020204030204" pitchFamily="34" charset="0"/>
                <a:cs typeface="PragmaticaC"/>
              </a:rPr>
              <a:t>2Клиника профессора </a:t>
            </a:r>
            <a:r>
              <a:rPr lang="ru-RU" sz="800" baseline="-25000" dirty="0" err="1">
                <a:latin typeface="PragmaticaC"/>
                <a:ea typeface="Calibri" panose="020F0502020204030204" pitchFamily="34" charset="0"/>
                <a:cs typeface="PragmaticaC"/>
              </a:rPr>
              <a:t>Калинченко</a:t>
            </a:r>
            <a:r>
              <a:rPr lang="ru-RU" sz="800" baseline="-25000" dirty="0">
                <a:latin typeface="PragmaticaC"/>
                <a:ea typeface="Calibri" panose="020F0502020204030204" pitchFamily="34" charset="0"/>
                <a:cs typeface="PragmaticaC"/>
              </a:rPr>
              <a:t>. 123242, Россия, Москва, ул. Зоологическая, д. 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90500"/>
            <a:ext cx="8572500" cy="790575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2"/>
                </a:solidFill>
              </a:rPr>
              <a:t>МЕТАБОЛИЧЕСКИЙ СИНДРОМ</a:t>
            </a:r>
            <a:r>
              <a:rPr lang="en-US" sz="3200" b="1" dirty="0">
                <a:solidFill>
                  <a:schemeClr val="tx2"/>
                </a:solidFill>
              </a:rPr>
              <a:t> (20</a:t>
            </a:r>
            <a:r>
              <a:rPr lang="ru-RU" sz="3200" b="1" dirty="0">
                <a:solidFill>
                  <a:schemeClr val="tx2"/>
                </a:solidFill>
              </a:rPr>
              <a:t>10</a:t>
            </a:r>
            <a:r>
              <a:rPr lang="en-US" sz="3200" b="1" dirty="0">
                <a:solidFill>
                  <a:schemeClr val="tx2"/>
                </a:solidFill>
              </a:rPr>
              <a:t>)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0" y="2636838"/>
            <a:ext cx="3779838" cy="3600450"/>
            <a:chOff x="1680" y="1488"/>
            <a:chExt cx="2928" cy="2688"/>
          </a:xfrm>
        </p:grpSpPr>
        <p:sp>
          <p:nvSpPr>
            <p:cNvPr id="26643" name="Oval 4"/>
            <p:cNvSpPr>
              <a:spLocks noChangeArrowheads="1"/>
            </p:cNvSpPr>
            <p:nvPr/>
          </p:nvSpPr>
          <p:spPr bwMode="auto">
            <a:xfrm>
              <a:off x="1680" y="1488"/>
              <a:ext cx="1680" cy="1632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/>
            </a:p>
          </p:txBody>
        </p:sp>
        <p:sp>
          <p:nvSpPr>
            <p:cNvPr id="26644" name="Oval 5"/>
            <p:cNvSpPr>
              <a:spLocks noChangeArrowheads="1"/>
            </p:cNvSpPr>
            <p:nvPr/>
          </p:nvSpPr>
          <p:spPr bwMode="auto">
            <a:xfrm>
              <a:off x="2928" y="1488"/>
              <a:ext cx="1680" cy="1632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/>
            </a:p>
          </p:txBody>
        </p:sp>
        <p:sp>
          <p:nvSpPr>
            <p:cNvPr id="26645" name="Oval 6"/>
            <p:cNvSpPr>
              <a:spLocks noChangeArrowheads="1"/>
            </p:cNvSpPr>
            <p:nvPr/>
          </p:nvSpPr>
          <p:spPr bwMode="auto">
            <a:xfrm>
              <a:off x="2304" y="2544"/>
              <a:ext cx="1680" cy="1632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/>
            </a:p>
          </p:txBody>
        </p:sp>
      </p:grp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2376487" cy="854075"/>
          </a:xfrm>
          <a:prstGeom prst="rect">
            <a:avLst/>
          </a:prstGeom>
          <a:solidFill>
            <a:srgbClr val="FFFF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2000" b="1">
                <a:latin typeface="Tahoma" panose="020B0604030504040204" pitchFamily="34" charset="0"/>
              </a:rPr>
              <a:t>Инсулинорезис-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2000" b="1">
                <a:latin typeface="Tahoma" panose="020B0604030504040204" pitchFamily="34" charset="0"/>
              </a:rPr>
              <a:t>тентность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251835" y="3148013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/>
              <a:t>НАЖБП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 dirty="0"/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1042988" y="5013325"/>
            <a:ext cx="1512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1600" b="1">
                <a:latin typeface="Tahoma" panose="020B0604030504040204" pitchFamily="34" charset="0"/>
              </a:rPr>
              <a:t>НТГ/ СД 2 типа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3203575" y="1268413"/>
            <a:ext cx="2447925" cy="701675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z="2000" b="1">
                <a:latin typeface="Tahoma" panose="020B0604030504040204" pitchFamily="34" charset="0"/>
              </a:rPr>
              <a:t>Висцеральное ожирение:  СЖК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5724525" y="1125538"/>
            <a:ext cx="3419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sz="2000" dirty="0">
                <a:sym typeface="Monotype Sorts" charset="2"/>
              </a:rPr>
              <a:t> </a:t>
            </a:r>
            <a:r>
              <a:rPr lang="ru-RU" sz="2000" dirty="0" err="1"/>
              <a:t>инсулинорезистентность</a:t>
            </a:r>
            <a:r>
              <a:rPr lang="ru-RU" sz="2000" dirty="0"/>
              <a:t> и </a:t>
            </a:r>
            <a:r>
              <a:rPr lang="ru-RU" sz="2000" dirty="0">
                <a:sym typeface="Monotype Sorts" charset="2"/>
              </a:rPr>
              <a:t> </a:t>
            </a:r>
            <a:r>
              <a:rPr lang="ru-RU" sz="2000" dirty="0" err="1"/>
              <a:t>гиперинсулинемия</a:t>
            </a:r>
            <a:endParaRPr lang="ru-RU" sz="2000" dirty="0"/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sz="2000" dirty="0"/>
              <a:t> висцеральное ожирение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sz="2000" dirty="0">
                <a:sym typeface="Monotype Sorts" charset="2"/>
              </a:rPr>
              <a:t> НАСГ (жировой </a:t>
            </a:r>
            <a:r>
              <a:rPr lang="ru-RU" sz="2000" dirty="0" err="1">
                <a:sym typeface="Monotype Sorts" charset="2"/>
              </a:rPr>
              <a:t>гепатоз</a:t>
            </a:r>
            <a:r>
              <a:rPr lang="ru-RU" sz="2000" dirty="0">
                <a:sym typeface="Monotype Sorts" charset="2"/>
              </a:rPr>
              <a:t>  и гепатит)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sz="2000" dirty="0">
                <a:sym typeface="Monotype Sorts" charset="2"/>
              </a:rPr>
              <a:t> </a:t>
            </a:r>
            <a:r>
              <a:rPr lang="ru-RU" sz="2000" dirty="0" err="1"/>
              <a:t>дислипидемия</a:t>
            </a:r>
            <a:endParaRPr lang="ru-RU" sz="2000" dirty="0"/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sz="2000" dirty="0">
                <a:sym typeface="Monotype Sorts" charset="2"/>
              </a:rPr>
              <a:t> </a:t>
            </a:r>
            <a:r>
              <a:rPr lang="ru-RU" sz="2000" dirty="0"/>
              <a:t>артериальная гипертония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sz="2000" dirty="0"/>
              <a:t>ССЗ (ИБС, ИМ, инсульт)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sz="2000" dirty="0"/>
              <a:t>ХСН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sz="2000" dirty="0"/>
              <a:t> НТГ/СД 2 типа</a:t>
            </a:r>
            <a:r>
              <a:rPr lang="ru-RU" sz="2000" dirty="0">
                <a:sym typeface="Monotype Sorts" charset="2"/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sz="2000" b="1" u="sng" smtClean="0">
                <a:sym typeface="Monotype Sorts" charset="2"/>
              </a:rPr>
              <a:t>СПЯ</a:t>
            </a:r>
            <a:endParaRPr lang="ru-RU" sz="2000" b="1" u="sng" dirty="0">
              <a:sym typeface="Monotype Sorts" charset="2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sz="2000" dirty="0">
                <a:sym typeface="Monotype Sorts" charset="2"/>
              </a:rPr>
              <a:t>подагра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endParaRPr lang="ru-RU" sz="2000" dirty="0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>
            <a:off x="2627313" y="16287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 flipH="1">
            <a:off x="2627313" y="17732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5" name="Freeform 14"/>
          <p:cNvSpPr>
            <a:spLocks/>
          </p:cNvSpPr>
          <p:nvPr/>
        </p:nvSpPr>
        <p:spPr bwMode="auto">
          <a:xfrm>
            <a:off x="2916238" y="2017713"/>
            <a:ext cx="625475" cy="403225"/>
          </a:xfrm>
          <a:custGeom>
            <a:avLst/>
            <a:gdLst>
              <a:gd name="T0" fmla="*/ 2147483646 w 183"/>
              <a:gd name="T1" fmla="*/ 0 h 183"/>
              <a:gd name="T2" fmla="*/ 0 w 183"/>
              <a:gd name="T3" fmla="*/ 2147483646 h 183"/>
              <a:gd name="T4" fmla="*/ 0 60000 65536"/>
              <a:gd name="T5" fmla="*/ 0 60000 65536"/>
              <a:gd name="T6" fmla="*/ 0 w 183"/>
              <a:gd name="T7" fmla="*/ 0 h 183"/>
              <a:gd name="T8" fmla="*/ 183 w 183"/>
              <a:gd name="T9" fmla="*/ 183 h 1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3" h="183">
                <a:moveTo>
                  <a:pt x="183" y="0"/>
                </a:moveTo>
                <a:lnTo>
                  <a:pt x="0" y="18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6" name="Freeform 15"/>
          <p:cNvSpPr>
            <a:spLocks/>
          </p:cNvSpPr>
          <p:nvPr/>
        </p:nvSpPr>
        <p:spPr bwMode="auto">
          <a:xfrm>
            <a:off x="4795838" y="1654175"/>
            <a:ext cx="9525" cy="193675"/>
          </a:xfrm>
          <a:custGeom>
            <a:avLst/>
            <a:gdLst>
              <a:gd name="T0" fmla="*/ 2147483646 w 6"/>
              <a:gd name="T1" fmla="*/ 2147483646 h 122"/>
              <a:gd name="T2" fmla="*/ 0 w 6"/>
              <a:gd name="T3" fmla="*/ 0 h 122"/>
              <a:gd name="T4" fmla="*/ 0 60000 65536"/>
              <a:gd name="T5" fmla="*/ 0 60000 65536"/>
              <a:gd name="T6" fmla="*/ 0 w 6"/>
              <a:gd name="T7" fmla="*/ 0 h 122"/>
              <a:gd name="T8" fmla="*/ 6 w 6"/>
              <a:gd name="T9" fmla="*/ 122 h 1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22">
                <a:moveTo>
                  <a:pt x="6" y="12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7" name="Rectangle 16"/>
          <p:cNvSpPr>
            <a:spLocks noChangeArrowheads="1"/>
          </p:cNvSpPr>
          <p:nvPr/>
        </p:nvSpPr>
        <p:spPr bwMode="auto">
          <a:xfrm>
            <a:off x="179388" y="2924175"/>
            <a:ext cx="2016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/>
              <a:t>ДЛП – атеросклероз,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/>
              <a:t>ССЗ (АГ, ИБС, ИМ, инсульт)</a:t>
            </a:r>
          </a:p>
        </p:txBody>
      </p:sp>
      <p:sp>
        <p:nvSpPr>
          <p:cNvPr id="26638" name="Oval 17"/>
          <p:cNvSpPr>
            <a:spLocks noChangeArrowheads="1"/>
          </p:cNvSpPr>
          <p:nvPr/>
        </p:nvSpPr>
        <p:spPr bwMode="auto">
          <a:xfrm>
            <a:off x="3203575" y="3789363"/>
            <a:ext cx="1944688" cy="1727200"/>
          </a:xfrm>
          <a:prstGeom prst="ellipse">
            <a:avLst/>
          </a:prstGeom>
          <a:noFill/>
          <a:ln w="539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>
                <a:latin typeface="Tahoma" panose="020B0604030504040204" pitchFamily="34" charset="0"/>
              </a:rPr>
              <a:t>Суставы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>
                <a:latin typeface="Tahoma" panose="020B0604030504040204" pitchFamily="34" charset="0"/>
              </a:rPr>
              <a:t>(подагра, ОА)</a:t>
            </a:r>
          </a:p>
        </p:txBody>
      </p:sp>
      <p:sp>
        <p:nvSpPr>
          <p:cNvPr id="26639" name="Oval 18"/>
          <p:cNvSpPr>
            <a:spLocks noChangeArrowheads="1"/>
          </p:cNvSpPr>
          <p:nvPr/>
        </p:nvSpPr>
        <p:spPr bwMode="auto">
          <a:xfrm>
            <a:off x="3419475" y="5229225"/>
            <a:ext cx="2016125" cy="1628775"/>
          </a:xfrm>
          <a:prstGeom prst="ellipse">
            <a:avLst/>
          </a:prstGeom>
          <a:noFill/>
          <a:ln w="539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>
                <a:latin typeface="Tahoma" panose="020B0604030504040204" pitchFamily="34" charset="0"/>
              </a:rPr>
              <a:t>Нефро-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err="1">
                <a:latin typeface="Tahoma" panose="020B0604030504040204" pitchFamily="34" charset="0"/>
              </a:rPr>
              <a:t>ангиосклероз</a:t>
            </a:r>
            <a:endParaRPr lang="ru-RU" sz="1800" b="1" dirty="0">
              <a:latin typeface="Tahoma" panose="020B0604030504040204" pitchFamily="34" charset="0"/>
            </a:endParaRPr>
          </a:p>
        </p:txBody>
      </p:sp>
      <p:sp>
        <p:nvSpPr>
          <p:cNvPr id="26640" name="Oval 19"/>
          <p:cNvSpPr>
            <a:spLocks noChangeArrowheads="1"/>
          </p:cNvSpPr>
          <p:nvPr/>
        </p:nvSpPr>
        <p:spPr bwMode="auto">
          <a:xfrm>
            <a:off x="3563938" y="2708275"/>
            <a:ext cx="1439862" cy="1152525"/>
          </a:xfrm>
          <a:prstGeom prst="ellipse">
            <a:avLst/>
          </a:prstGeom>
          <a:noFill/>
          <a:ln w="539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u="sng" dirty="0" smtClean="0">
                <a:latin typeface="Tahoma" panose="020B0604030504040204" pitchFamily="34" charset="0"/>
              </a:rPr>
              <a:t>СПЯ</a:t>
            </a:r>
            <a:endParaRPr lang="ru-RU" sz="1800" b="1" u="sng" dirty="0">
              <a:latin typeface="Tahoma" panose="020B0604030504040204" pitchFamily="34" charset="0"/>
            </a:endParaRPr>
          </a:p>
        </p:txBody>
      </p:sp>
      <p:sp>
        <p:nvSpPr>
          <p:cNvPr id="26641" name="Line 20"/>
          <p:cNvSpPr>
            <a:spLocks noChangeShapeType="1"/>
          </p:cNvSpPr>
          <p:nvPr/>
        </p:nvSpPr>
        <p:spPr bwMode="auto">
          <a:xfrm>
            <a:off x="2268538" y="2133600"/>
            <a:ext cx="5746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2" name="Line 21"/>
          <p:cNvSpPr>
            <a:spLocks noChangeShapeType="1"/>
          </p:cNvSpPr>
          <p:nvPr/>
        </p:nvSpPr>
        <p:spPr bwMode="auto">
          <a:xfrm>
            <a:off x="2339975" y="24923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608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1708150" algn="l"/>
              </a:tabLst>
              <a:defRPr/>
            </a:pPr>
            <a:r>
              <a:rPr lang="ru-RU" sz="3600" b="1" dirty="0">
                <a:solidFill>
                  <a:srgbClr val="1F497D"/>
                </a:solidFill>
              </a:rPr>
              <a:t>Ожирение и артериальная гипертония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7638"/>
            <a:ext cx="8075240" cy="48916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983" y="6453336"/>
            <a:ext cx="5942033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634" y="1828062"/>
            <a:ext cx="7611247" cy="4300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5202" y="2260662"/>
            <a:ext cx="1798548" cy="1355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938" y="3635207"/>
            <a:ext cx="1798548" cy="1345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4596" y="5015530"/>
            <a:ext cx="1793335" cy="1324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230" y="393056"/>
            <a:ext cx="7037797" cy="10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984724" cy="2952328"/>
          </a:xfrm>
        </p:spPr>
        <p:txBody>
          <a:bodyPr>
            <a:normAutofit/>
          </a:bodyPr>
          <a:lstStyle/>
          <a:p>
            <a:r>
              <a:rPr lang="ru-RU" sz="1800" dirty="0"/>
              <a:t>Согласно современным представлениям метаболический синдром – это комплекс метаболических, </a:t>
            </a:r>
            <a:r>
              <a:rPr lang="ru-RU" sz="1800" dirty="0" smtClean="0"/>
              <a:t>гормональных </a:t>
            </a:r>
            <a:r>
              <a:rPr lang="ru-RU" sz="1800" dirty="0"/>
              <a:t>и клинических нарушений, являющихся факторами высокого риска развития </a:t>
            </a:r>
            <a:r>
              <a:rPr lang="ru-RU" sz="1800" dirty="0" smtClean="0"/>
              <a:t>сердечно-сосудистых </a:t>
            </a:r>
            <a:r>
              <a:rPr lang="ru-RU" sz="1800" dirty="0"/>
              <a:t>заболеваний (CCЗ), в основе которых лежит первичная </a:t>
            </a:r>
            <a:r>
              <a:rPr lang="ru-RU" sz="1800" dirty="0" smtClean="0"/>
              <a:t> </a:t>
            </a:r>
            <a:r>
              <a:rPr lang="ru-RU" sz="1800" b="1" dirty="0" smtClean="0"/>
              <a:t>инсулинорезистентностъ и компенсаторная системная гиперинсулинемия.</a:t>
            </a:r>
            <a:endParaRPr lang="ru-RU" sz="1800" b="1" u="sng" dirty="0">
              <a:solidFill>
                <a:srgbClr val="0070C0"/>
              </a:solidFill>
            </a:endParaRPr>
          </a:p>
          <a:p>
            <a:r>
              <a:rPr lang="ru-RU" sz="1800" dirty="0"/>
              <a:t>Главными целями терапии МС </a:t>
            </a:r>
            <a:r>
              <a:rPr lang="ru-RU" sz="1800" dirty="0" smtClean="0"/>
              <a:t>являются </a:t>
            </a:r>
            <a:r>
              <a:rPr lang="ru-RU" sz="1800" dirty="0"/>
              <a:t>лечение ожирения, воздействие на </a:t>
            </a:r>
            <a:r>
              <a:rPr lang="ru-RU" sz="1800" dirty="0" smtClean="0"/>
              <a:t>инсулинорезистентностъ, </a:t>
            </a:r>
            <a:r>
              <a:rPr lang="ru-RU" sz="1800" dirty="0"/>
              <a:t>нормализация углеводного и липидного обмена, лечение АГ, и, как следствие, профилактика СД II типа, развития ССЗ и их осложнений. </a:t>
            </a:r>
            <a:endParaRPr lang="ru-RU" sz="1600" u="sng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Метаболический синдром.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59832" y="3955294"/>
            <a:ext cx="3312368" cy="2924944"/>
          </a:xfrm>
          <a:prstGeom prst="rect">
            <a:avLst/>
          </a:prstGeom>
        </p:spPr>
        <p:txBody>
          <a:bodyPr vert="horz" lIns="91408" tIns="45704" rIns="91408" bIns="45704" rtlCol="0" anchor="ctr">
            <a:noAutofit/>
          </a:bodyPr>
          <a:lstStyle>
            <a:lvl1pPr algn="ctr" defTabSz="9140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7220" y="4263325"/>
            <a:ext cx="2570584" cy="16930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>
                <a:solidFill>
                  <a:srgbClr val="0070C0"/>
                </a:solidFill>
              </a:rPr>
              <a:t>Основной признак:</a:t>
            </a:r>
          </a:p>
          <a:p>
            <a:endParaRPr lang="ru-RU" u="sng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Абдоминальный тип ожирения</a:t>
            </a:r>
          </a:p>
          <a:p>
            <a:r>
              <a:rPr lang="ru-RU" dirty="0">
                <a:solidFill>
                  <a:schemeClr val="tx1"/>
                </a:solidFill>
              </a:rPr>
              <a:t>ОТ 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ru-RU" dirty="0">
                <a:solidFill>
                  <a:schemeClr val="tx1"/>
                </a:solidFill>
              </a:rPr>
              <a:t> 80 см у женщин,</a:t>
            </a:r>
          </a:p>
          <a:p>
            <a:r>
              <a:rPr lang="ru-RU" dirty="0">
                <a:solidFill>
                  <a:schemeClr val="tx1"/>
                </a:solidFill>
              </a:rPr>
              <a:t>ОТ 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ru-RU" dirty="0">
                <a:solidFill>
                  <a:schemeClr val="tx1"/>
                </a:solidFill>
              </a:rPr>
              <a:t> 94 см у </a:t>
            </a:r>
            <a:r>
              <a:rPr lang="ru-RU" dirty="0" smtClean="0">
                <a:solidFill>
                  <a:schemeClr val="tx1"/>
                </a:solidFill>
              </a:rPr>
              <a:t>мужчин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96055" y="3604759"/>
            <a:ext cx="3217640" cy="32910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>
                <a:solidFill>
                  <a:srgbClr val="0070C0"/>
                </a:solidFill>
              </a:rPr>
              <a:t>Дополнительные критерии:</a:t>
            </a:r>
          </a:p>
          <a:p>
            <a:endParaRPr lang="ru-RU" u="sng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АГ – АД</a:t>
            </a:r>
            <a:r>
              <a:rPr lang="en-US" dirty="0">
                <a:solidFill>
                  <a:schemeClr val="tx1"/>
                </a:solidFill>
              </a:rPr>
              <a:t> &gt; </a:t>
            </a:r>
            <a:r>
              <a:rPr lang="ru-RU" dirty="0">
                <a:solidFill>
                  <a:schemeClr val="tx1"/>
                </a:solidFill>
              </a:rPr>
              <a:t>130/85 </a:t>
            </a:r>
            <a:r>
              <a:rPr lang="ru-RU" dirty="0" err="1">
                <a:solidFill>
                  <a:schemeClr val="tx1"/>
                </a:solidFill>
              </a:rPr>
              <a:t>мм.рт.ст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u="sng" dirty="0">
                <a:solidFill>
                  <a:schemeClr val="tx1"/>
                </a:solidFill>
              </a:rPr>
              <a:t>Повышение уровня</a:t>
            </a:r>
          </a:p>
          <a:p>
            <a:r>
              <a:rPr lang="ru-RU" dirty="0">
                <a:solidFill>
                  <a:schemeClr val="tx1"/>
                </a:solidFill>
              </a:rPr>
              <a:t>ТГ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&gt;</a:t>
            </a:r>
            <a:r>
              <a:rPr lang="ru-RU" dirty="0">
                <a:solidFill>
                  <a:schemeClr val="tx1"/>
                </a:solidFill>
              </a:rPr>
              <a:t> 1,7 ммоль/л и </a:t>
            </a:r>
          </a:p>
          <a:p>
            <a:r>
              <a:rPr lang="ru-RU" dirty="0">
                <a:solidFill>
                  <a:schemeClr val="tx1"/>
                </a:solidFill>
              </a:rPr>
              <a:t>ХС ЛПНП </a:t>
            </a:r>
            <a:r>
              <a:rPr lang="en-US" dirty="0">
                <a:solidFill>
                  <a:schemeClr val="tx1"/>
                </a:solidFill>
              </a:rPr>
              <a:t>&gt; </a:t>
            </a:r>
            <a:r>
              <a:rPr lang="ru-RU" dirty="0">
                <a:solidFill>
                  <a:schemeClr val="tx1"/>
                </a:solidFill>
              </a:rPr>
              <a:t>3,0 ммоль/л</a:t>
            </a:r>
          </a:p>
          <a:p>
            <a:r>
              <a:rPr lang="ru-RU" u="sng" dirty="0">
                <a:solidFill>
                  <a:schemeClr val="tx1"/>
                </a:solidFill>
              </a:rPr>
              <a:t>Снижение уровня</a:t>
            </a:r>
          </a:p>
          <a:p>
            <a:r>
              <a:rPr lang="ru-RU" dirty="0">
                <a:solidFill>
                  <a:schemeClr val="tx1"/>
                </a:solidFill>
              </a:rPr>
              <a:t>ХС ЛПВП</a:t>
            </a:r>
            <a:r>
              <a:rPr lang="en-US" dirty="0">
                <a:solidFill>
                  <a:schemeClr val="tx1"/>
                </a:solidFill>
              </a:rPr>
              <a:t> &lt; </a:t>
            </a:r>
            <a:r>
              <a:rPr lang="ru-RU" dirty="0">
                <a:solidFill>
                  <a:schemeClr val="tx1"/>
                </a:solidFill>
              </a:rPr>
              <a:t>1,0ммоль/л</a:t>
            </a:r>
          </a:p>
          <a:p>
            <a:r>
              <a:rPr lang="ru-RU" dirty="0">
                <a:solidFill>
                  <a:schemeClr val="tx1"/>
                </a:solidFill>
              </a:rPr>
              <a:t>Гипергликемия натощак</a:t>
            </a:r>
          </a:p>
          <a:p>
            <a:r>
              <a:rPr lang="ru-RU" dirty="0">
                <a:solidFill>
                  <a:schemeClr val="tx1"/>
                </a:solidFill>
              </a:rPr>
              <a:t>Нарушение толерантности к глюкозе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14140" y="4263325"/>
            <a:ext cx="2570584" cy="16930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0070C0"/>
                </a:solidFill>
              </a:rPr>
              <a:t>МС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=</a:t>
            </a:r>
          </a:p>
          <a:p>
            <a:r>
              <a:rPr lang="ru-RU" dirty="0">
                <a:solidFill>
                  <a:schemeClr val="tx1"/>
                </a:solidFill>
              </a:rPr>
              <a:t>Основной признак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+</a:t>
            </a:r>
          </a:p>
          <a:p>
            <a:r>
              <a:rPr lang="ru-RU" dirty="0">
                <a:solidFill>
                  <a:schemeClr val="tx1"/>
                </a:solidFill>
              </a:rPr>
              <a:t> 2 дополнительных критерия.</a:t>
            </a:r>
          </a:p>
        </p:txBody>
      </p:sp>
      <p:sp>
        <p:nvSpPr>
          <p:cNvPr id="5" name="Плюс 4"/>
          <p:cNvSpPr/>
          <p:nvPr/>
        </p:nvSpPr>
        <p:spPr>
          <a:xfrm>
            <a:off x="1618780" y="600537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6516216" y="595641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4" y="6741368"/>
            <a:ext cx="2938128" cy="2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Критерий постановки диагноза ожирение[;crlf;]10[;]10[;]10[;]False[;]0[;][;crlf;]1,6[;]1[;]0,8[;]0,64[;crlf;]6[;]0[;]Обхват талии более 80 см у женщин и более 94 см у мужчин1[;]Обхват талии более 80 см у женщин и более 94 см у мужчин[;][;crlf;]2[;]0[;]Обхват талии более 88 см у женщин и более 102 см у мужчин2[;]Обхват талии более 88 см у женщин и более 102 см у мужчин[;][;crlf;]2[;]0[;]Обхват талии не является критерием ожирения 3[;]Обхват талии не является критерием ожирения [;]"/>
  <p:tag name="HASRESULTS" val="False"/>
  <p:tag name="TPQUESTIONXML" val="﻿&lt;?xml version=&quot;1.0&quot; encoding=&quot;utf-8&quot;?&gt;&#10;&lt;questionlist&gt;&#10;    &lt;properties&gt;&#10;        &lt;guid&gt;E8F2CC21316743F7977020B402C403F6&lt;/guid&gt;&#10;        &lt;description /&gt;&#10;        &lt;date&gt;2/2/2015 9:04:1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C7E6EAAADD746349966C498CDAF6D37&lt;/guid&gt;&#10;            &lt;repollguid&gt;6D3B7ADBC8F848019EE9C97B780D2602&lt;/repollguid&gt;&#10;            &lt;sourceid&gt;933D12502B2741198D3DA6D2C134B163&lt;/sourceid&gt;&#10;            &lt;questiontext&gt;Критерий постановки диагноза ожирение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correctanswerindicator&gt;True&lt;/correctanswerindicator&gt;&#10;            &lt;answers&gt;&#10;                &lt;answer&gt;&#10;                    &lt;guid&gt;C9672688F1CA4D078A2885009D703C4B&lt;/guid&gt;&#10;                    &lt;answertext&gt;Обхват талии более 80 см у женщин и более 94 см у мужчин&lt;/answertext&gt;&#10;                    &lt;valuetype&gt;0&lt;/valuetype&gt;&#10;                &lt;/answer&gt;&#10;                &lt;answer&gt;&#10;                    &lt;guid&gt;3B3BDD908FE845B78D469BBC648297A5&lt;/guid&gt;&#10;                    &lt;answertext&gt;Обхват талии более 88 см у женщин и более 102 см у мужчин&lt;/answertext&gt;&#10;                    &lt;valuetype&gt;0&lt;/valuetype&gt;&#10;                &lt;/answer&gt;&#10;                &lt;answer&gt;&#10;                    &lt;guid&gt;46181C6CFC9F470D8F026F899B7F61D8&lt;/guid&gt;&#10;                    &lt;answertext&gt;Обхват талии не является критерием ожирения 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LIVECHARTING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5214</TotalTime>
  <Words>1288</Words>
  <Application>Microsoft Office PowerPoint</Application>
  <PresentationFormat>Экран (4:3)</PresentationFormat>
  <Paragraphs>193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Презентация PowerPoint</vt:lpstr>
      <vt:lpstr>Презентация PowerPoint</vt:lpstr>
      <vt:lpstr>Презентация PowerPoint</vt:lpstr>
      <vt:lpstr>Этипатогенетическая классификация ожирения (И.И.Дедов с соавт, 2004)</vt:lpstr>
      <vt:lpstr>Вещества, секретируемые жировой тканью</vt:lpstr>
      <vt:lpstr>МЕТАБОЛИЧЕСКИЙ СИНДРОМ (2010) </vt:lpstr>
      <vt:lpstr>Ожирение и артериальная гипертония</vt:lpstr>
      <vt:lpstr>Презентация PowerPoint</vt:lpstr>
      <vt:lpstr>Метаболический синдром.</vt:lpstr>
      <vt:lpstr>Критерии постановки диагноза ожирение.</vt:lpstr>
      <vt:lpstr>Типы ожирения и инсулинорезистентность</vt:lpstr>
      <vt:lpstr>Презентация PowerPoint</vt:lpstr>
      <vt:lpstr>Презентация PowerPoint</vt:lpstr>
      <vt:lpstr>Презентация PowerPoint</vt:lpstr>
      <vt:lpstr>Механизм действия орлистата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eavramenko</dc:creator>
  <cp:lastModifiedBy>Дима</cp:lastModifiedBy>
  <cp:revision>397</cp:revision>
  <dcterms:created xsi:type="dcterms:W3CDTF">2015-07-30T08:55:50Z</dcterms:created>
  <dcterms:modified xsi:type="dcterms:W3CDTF">2016-08-29T09:44:10Z</dcterms:modified>
</cp:coreProperties>
</file>